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tiff" ContentType="image/tif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939" r:id="rId3"/>
    <p:sldId id="1139" r:id="rId5"/>
    <p:sldId id="1140" r:id="rId6"/>
    <p:sldId id="1038" r:id="rId7"/>
    <p:sldId id="1141" r:id="rId8"/>
    <p:sldId id="1075" r:id="rId9"/>
    <p:sldId id="1063" r:id="rId10"/>
    <p:sldId id="1142" r:id="rId11"/>
    <p:sldId id="1092" r:id="rId12"/>
    <p:sldId id="1133" r:id="rId13"/>
    <p:sldId id="1143" r:id="rId14"/>
    <p:sldId id="1135" r:id="rId15"/>
    <p:sldId id="1145" r:id="rId16"/>
    <p:sldId id="1144" r:id="rId17"/>
    <p:sldId id="1131" r:id="rId18"/>
    <p:sldId id="1074" r:id="rId19"/>
  </p:sldIdLst>
  <p:sldSz cx="12192000" cy="6858000"/>
  <p:notesSz cx="6858000" cy="9144000"/>
  <p:embeddedFontLst>
    <p:embeddedFont>
      <p:font typeface="微软雅黑" panose="020B0503020204020204" charset="-122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  <p:embeddedFont>
      <p:font typeface="方正粗黑宋简体" panose="02000000000000000000" charset="-122"/>
      <p:regular r:id="rId29"/>
    </p:embeddedFont>
    <p:embeddedFont>
      <p:font typeface="汉仪青云简" panose="00020600040101010101" charset="-122"/>
      <p:regular r:id="rId30"/>
    </p:embeddedFont>
    <p:embeddedFont>
      <p:font typeface="仿宋" panose="02010609060101010101" charset="-122"/>
      <p:regular r:id="rId31"/>
    </p:embeddedFont>
    <p:embeddedFont>
      <p:font typeface="楷体" panose="02010609060101010101" charset="-122"/>
      <p:regular r:id="rId32"/>
    </p:embeddedFont>
    <p:embeddedFont>
      <p:font typeface="等线" panose="02010600030101010101" charset="-122"/>
      <p:regular r:id="rId33"/>
    </p:embeddedFont>
    <p:embeddedFont>
      <p:font typeface="等线 Light" panose="02010600030101010101" charset="-122"/>
      <p:regular r:id="rId3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88" initials="8" lastIdx="1" clrIdx="0"/>
  <p:cmAuthor id="2" name="dell" initials="d" lastIdx="2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D5D9"/>
    <a:srgbClr val="F7443D"/>
    <a:srgbClr val="ED7D31"/>
    <a:srgbClr val="A2CDD2"/>
    <a:srgbClr val="7AB8BF"/>
    <a:srgbClr val="82BDFE"/>
    <a:srgbClr val="B2D6FE"/>
    <a:srgbClr val="5C92CF"/>
    <a:srgbClr val="FA938E"/>
    <a:srgbClr val="9CCB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45" autoAdjust="0"/>
    <p:restoredTop sz="90941" autoAdjust="0"/>
  </p:normalViewPr>
  <p:slideViewPr>
    <p:cSldViewPr snapToGrid="0" showGuides="1">
      <p:cViewPr varScale="1">
        <p:scale>
          <a:sx n="94" d="100"/>
          <a:sy n="94" d="100"/>
        </p:scale>
        <p:origin x="102" y="432"/>
      </p:cViewPr>
      <p:guideLst>
        <p:guide orient="horz" pos="2177"/>
        <p:guide pos="3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font" Target="fonts/font11.fntdata"/><Relationship Id="rId33" Type="http://schemas.openxmlformats.org/officeDocument/2006/relationships/font" Target="fonts/font10.fntdata"/><Relationship Id="rId32" Type="http://schemas.openxmlformats.org/officeDocument/2006/relationships/font" Target="fonts/font9.fntdata"/><Relationship Id="rId31" Type="http://schemas.openxmlformats.org/officeDocument/2006/relationships/font" Target="fonts/font8.fntdata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923055555555556"/>
          <c:y val="0.262731481481481"/>
          <c:w val="0.875055555555555"/>
          <c:h val="0.63203703703703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医生数量</c:v>
                </c:pt>
              </c:strCache>
            </c:strRef>
          </c:tx>
          <c:spPr>
            <a:gradFill rotWithShape="1">
              <a:gsLst>
                <a:gs pos="24000">
                  <a:srgbClr val="08B0C5"/>
                </a:gs>
                <a:gs pos="100000">
                  <a:srgbClr val="9BEEE0"/>
                </a:gs>
              </a:gsLst>
              <a:lin ang="5400000" scaled="0"/>
            </a:gradFill>
            <a:ln>
              <a:noFill/>
            </a:ln>
            <a:effectLst>
              <a:outerShdw blurRad="76200" dir="18900000" sy="23000" kx="-1200000" algn="bl" rotWithShape="0">
                <a:schemeClr val="bg1">
                  <a:lumMod val="50000"/>
                  <a:alpha val="20000"/>
                </a:schemeClr>
              </a:outerShdw>
            </a:effectLst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  <c:pt idx="3">
                  <c:v>2025年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250</c:v>
                </c:pt>
                <c:pt idx="2">
                  <c:v>500</c:v>
                </c:pt>
                <c:pt idx="3">
                  <c:v>1250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医院数量</c:v>
                </c:pt>
              </c:strCache>
            </c:strRef>
          </c:tx>
          <c:spPr>
            <a:gradFill rotWithShape="1">
              <a:gsLst>
                <a:gs pos="24000">
                  <a:srgbClr val="FAC295"/>
                </a:gs>
                <a:gs pos="100000">
                  <a:srgbClr val="FEE4BA"/>
                </a:gs>
              </a:gsLst>
              <a:lin ang="5400000" scaled="0"/>
            </a:gradFill>
            <a:ln>
              <a:noFill/>
            </a:ln>
            <a:effectLst>
              <a:outerShdw blurRad="76200" dir="18900000" sy="23000" kx="-1200000" algn="bl" rotWithShape="0">
                <a:schemeClr val="bg1">
                  <a:lumMod val="50000"/>
                  <a:alpha val="20000"/>
                </a:schemeClr>
              </a:outerShdw>
            </a:effectLst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  <c:pt idx="3">
                  <c:v>2025年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10</c:v>
                </c:pt>
                <c:pt idx="2">
                  <c:v>20</c:v>
                </c:pt>
                <c:pt idx="3">
                  <c:v>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7"/>
        <c:overlap val="-12"/>
        <c:axId val="506595230"/>
        <c:axId val="736639853"/>
      </c:barChart>
      <c:catAx>
        <c:axId val="506595230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8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</a:p>
        </c:txPr>
        <c:crossAx val="736639853"/>
        <c:crosses val="autoZero"/>
        <c:auto val="1"/>
        <c:lblAlgn val="ctr"/>
        <c:lblOffset val="100"/>
        <c:noMultiLvlLbl val="0"/>
      </c:catAx>
      <c:valAx>
        <c:axId val="736639853"/>
        <c:scaling>
          <c:orientation val="minMax"/>
        </c:scaling>
        <c:delete val="0"/>
        <c:axPos val="l"/>
        <c:majorGridlines>
          <c:spPr>
            <a:ln w="0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8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+mn-ea"/>
                <a:cs typeface="+mn-cs"/>
              </a:defRPr>
            </a:pPr>
          </a:p>
        </c:txPr>
        <c:crossAx val="506595230"/>
        <c:crosses val="autoZero"/>
        <c:crossBetween val="between"/>
      </c:valAx>
      <c:spPr>
        <a:noFill/>
        <a:ln w="3175">
          <a:noFill/>
        </a:ln>
        <a:effectLst/>
      </c:spPr>
    </c:plotArea>
    <c:legend>
      <c:legendPos val="t"/>
      <c:legendEntry>
        <c:idx val="0"/>
        <c:txPr>
          <a:bodyPr rot="0" spcFirstLastPara="0" vertOverflow="ellipsis" vert="horz" wrap="square" anchor="ctr" anchorCtr="1" forceAA="0"/>
          <a:lstStyle/>
          <a:p>
            <a:pPr>
              <a:defRPr lang="zh-CN" sz="18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 forceAA="0"/>
          <a:lstStyle/>
          <a:p>
            <a:pPr>
              <a:defRPr lang="zh-CN" sz="18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</a:p>
        </c:txPr>
      </c:legendEntry>
      <c:layout>
        <c:manualLayout>
          <c:xMode val="edge"/>
          <c:yMode val="edge"/>
          <c:x val="0.394577591372079"/>
          <c:y val="0.144998951562172"/>
        </c:manualLayout>
      </c:layout>
      <c:overlay val="0"/>
      <c:spPr>
        <a:noFill/>
        <a:ln>
          <a:solidFill>
            <a:sysClr val="window" lastClr="FFFFFF"/>
          </a:solidFill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18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05-11T16:16:19.248" idx="11">
    <p:pos x="10" y="10"/>
    <p:text>产品与服务应用场景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05-11T16:18:06.578" idx="14">
    <p:pos x="10" y="10"/>
    <p:text>这个做的不错，但感觉可以再美化一下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05-11T16:22:57.629" idx="19">
    <p:pos x="10" y="10"/>
    <p:text>或许这两页可以分成两张PPT，不知道对PPT的总页数有没有要求和限制，如果没有的话感觉可以放两页，就不会这么挤，把左边这部分扩展一下就是项目相关的知识产权，右边扩展一下可以写成那个团队整个部分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05-11T16:22:57.629" idx="19">
    <p:pos x="10" y="10"/>
    <p:text>或许这两页可以分成两张PPT，不知道对PPT的总页数有没有要求和限制，如果没有的话感觉可以放两页，就不会这么挤，把左边这部分扩展一下就是项目相关的知识产权，右边扩展一下可以写成那个团队整个部分</p:text>
  </p:cm>
</p:cmLst>
</file>

<file path=ppt/media/>
</file>

<file path=ppt/media/image1.png>
</file>

<file path=ppt/media/image1.tiff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.sv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3E272-A017-45D1-BF50-E01C56DEC4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DD8BC-D6FC-4DC7-95EE-0B21F35818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C1BB4-362A-4FA9-8DB1-67ED03367B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A68BC-99F0-46F7-8FC8-CC50DBF267E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0.png"/><Relationship Id="rId3" Type="http://schemas.openxmlformats.org/officeDocument/2006/relationships/image" Target="../media/image6.svg"/><Relationship Id="rId2" Type="http://schemas.openxmlformats.org/officeDocument/2006/relationships/image" Target="../media/image29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3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svg"/><Relationship Id="rId3" Type="http://schemas.openxmlformats.org/officeDocument/2006/relationships/image" Target="../media/image31.png"/><Relationship Id="rId2" Type="http://schemas.openxmlformats.org/officeDocument/2006/relationships/image" Target="../media/image6.svg"/><Relationship Id="rId1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4.xm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.xml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31.png"/><Relationship Id="rId3" Type="http://schemas.openxmlformats.org/officeDocument/2006/relationships/image" Target="../media/image6.svg"/><Relationship Id="rId2" Type="http://schemas.openxmlformats.org/officeDocument/2006/relationships/image" Target="../media/image29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4.png"/><Relationship Id="rId6" Type="http://schemas.microsoft.com/office/2007/relationships/media" Target="../media/media1.mp3"/><Relationship Id="rId5" Type="http://schemas.openxmlformats.org/officeDocument/2006/relationships/audio" Target="../media/media1.mp3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1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image" Target="../media/image3.svg"/><Relationship Id="rId7" Type="http://schemas.openxmlformats.org/officeDocument/2006/relationships/image" Target="../media/image26.png"/><Relationship Id="rId6" Type="http://schemas.openxmlformats.org/officeDocument/2006/relationships/image" Target="../media/image2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1.tiff"/><Relationship Id="rId2" Type="http://schemas.openxmlformats.org/officeDocument/2006/relationships/image" Target="../media/image23.png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5.svg"/><Relationship Id="rId11" Type="http://schemas.openxmlformats.org/officeDocument/2006/relationships/image" Target="../media/image28.png"/><Relationship Id="rId10" Type="http://schemas.openxmlformats.org/officeDocument/2006/relationships/image" Target="../media/image4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58180" y="447990"/>
            <a:ext cx="11280774" cy="5962652"/>
            <a:chOff x="442913" y="428624"/>
            <a:chExt cx="11280774" cy="5962652"/>
          </a:xfrm>
        </p:grpSpPr>
        <p:sp>
          <p:nvSpPr>
            <p:cNvPr id="9" name="矩形: 圆角 8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TextBox 4"/>
          <p:cNvSpPr txBox="1"/>
          <p:nvPr/>
        </p:nvSpPr>
        <p:spPr>
          <a:xfrm>
            <a:off x="3188970" y="2662555"/>
            <a:ext cx="568452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医用视网膜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血管分割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  <a:p>
            <a:pPr algn="ctr">
              <a:lnSpc>
                <a:spcPts val="6000"/>
              </a:lnSpc>
            </a:pP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辅助诊断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系统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  <p:sp>
        <p:nvSpPr>
          <p:cNvPr id="35" name="矩形: 圆顶角 34"/>
          <p:cNvSpPr/>
          <p:nvPr/>
        </p:nvSpPr>
        <p:spPr>
          <a:xfrm rot="10800000">
            <a:off x="4848375" y="402690"/>
            <a:ext cx="2504926" cy="616485"/>
          </a:xfrm>
          <a:prstGeom prst="round2SameRect">
            <a:avLst>
              <a:gd name="adj1" fmla="val 21302"/>
              <a:gd name="adj2" fmla="val 0"/>
            </a:avLst>
          </a:prstGeom>
          <a:solidFill>
            <a:srgbClr val="7A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48375" y="5799125"/>
            <a:ext cx="2504926" cy="782650"/>
            <a:chOff x="4848375" y="5799125"/>
            <a:chExt cx="2504926" cy="782650"/>
          </a:xfrm>
        </p:grpSpPr>
        <p:sp>
          <p:nvSpPr>
            <p:cNvPr id="36" name="矩形 35"/>
            <p:cNvSpPr/>
            <p:nvPr/>
          </p:nvSpPr>
          <p:spPr>
            <a:xfrm>
              <a:off x="4848375" y="6197600"/>
              <a:ext cx="2504926" cy="384175"/>
            </a:xfrm>
            <a:prstGeom prst="rect">
              <a:avLst/>
            </a:pr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>
              <a:off x="5759985" y="5799125"/>
              <a:ext cx="690563" cy="399124"/>
            </a:xfrm>
            <a:prstGeom prst="triangle">
              <a:avLst/>
            </a:pr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301115" y="2306955"/>
            <a:ext cx="9716770" cy="2298065"/>
            <a:chOff x="2400588" y="1534224"/>
            <a:chExt cx="7423532" cy="2298022"/>
          </a:xfrm>
        </p:grpSpPr>
        <p:grpSp>
          <p:nvGrpSpPr>
            <p:cNvPr id="53" name="组合 52"/>
            <p:cNvGrpSpPr/>
            <p:nvPr/>
          </p:nvGrpSpPr>
          <p:grpSpPr>
            <a:xfrm>
              <a:off x="2400588" y="1534224"/>
              <a:ext cx="1795213" cy="2238682"/>
              <a:chOff x="-1707351" y="3178155"/>
              <a:chExt cx="1338966" cy="1669729"/>
            </a:xfrm>
          </p:grpSpPr>
          <p:pic>
            <p:nvPicPr>
              <p:cNvPr id="51" name="图片 5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4360720">
                <a:off x="-1839893" y="3778712"/>
                <a:ext cx="1201714" cy="936630"/>
              </a:xfrm>
              <a:prstGeom prst="rect">
                <a:avLst/>
              </a:prstGeom>
            </p:spPr>
          </p:pic>
          <p:grpSp>
            <p:nvGrpSpPr>
              <p:cNvPr id="52" name="组合 51"/>
              <p:cNvGrpSpPr/>
              <p:nvPr/>
            </p:nvGrpSpPr>
            <p:grpSpPr>
              <a:xfrm>
                <a:off x="-1614016" y="3178155"/>
                <a:ext cx="1245631" cy="1512324"/>
                <a:chOff x="-1614016" y="3178155"/>
                <a:chExt cx="1245631" cy="1512324"/>
              </a:xfrm>
            </p:grpSpPr>
            <p:pic>
              <p:nvPicPr>
                <p:cNvPr id="50" name="图片 4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868440" flipH="1">
                  <a:off x="-1520622" y="3478369"/>
                  <a:ext cx="1392582" cy="911893"/>
                </a:xfrm>
                <a:prstGeom prst="rect">
                  <a:avLst/>
                </a:prstGeom>
              </p:spPr>
            </p:pic>
            <p:pic>
              <p:nvPicPr>
                <p:cNvPr id="49" name="图片 4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8985227">
                  <a:off x="-1614016" y="3178155"/>
                  <a:ext cx="863140" cy="151232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4" name="组合 53"/>
            <p:cNvGrpSpPr/>
            <p:nvPr/>
          </p:nvGrpSpPr>
          <p:grpSpPr>
            <a:xfrm flipH="1">
              <a:off x="8028907" y="1593564"/>
              <a:ext cx="1795213" cy="2238682"/>
              <a:chOff x="-1707351" y="3178155"/>
              <a:chExt cx="1338966" cy="1669729"/>
            </a:xfrm>
          </p:grpSpPr>
          <p:pic>
            <p:nvPicPr>
              <p:cNvPr id="55" name="图片 5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4360720">
                <a:off x="-1839893" y="3778712"/>
                <a:ext cx="1201714" cy="936630"/>
              </a:xfrm>
              <a:prstGeom prst="rect">
                <a:avLst/>
              </a:prstGeom>
            </p:spPr>
          </p:pic>
          <p:grpSp>
            <p:nvGrpSpPr>
              <p:cNvPr id="56" name="组合 55"/>
              <p:cNvGrpSpPr/>
              <p:nvPr/>
            </p:nvGrpSpPr>
            <p:grpSpPr>
              <a:xfrm>
                <a:off x="-1614016" y="3178155"/>
                <a:ext cx="1245631" cy="1512324"/>
                <a:chOff x="-1614016" y="3178155"/>
                <a:chExt cx="1245631" cy="1512324"/>
              </a:xfrm>
            </p:grpSpPr>
            <p:pic>
              <p:nvPicPr>
                <p:cNvPr id="57" name="图片 5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868440" flipH="1">
                  <a:off x="-1520622" y="3478369"/>
                  <a:ext cx="1392582" cy="911893"/>
                </a:xfrm>
                <a:prstGeom prst="rect">
                  <a:avLst/>
                </a:prstGeom>
              </p:spPr>
            </p:pic>
            <p:pic>
              <p:nvPicPr>
                <p:cNvPr id="58" name="图片 57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8985227">
                  <a:off x="-1614016" y="3178155"/>
                  <a:ext cx="863140" cy="1512324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67678" y="436879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Freeform 6"/>
          <p:cNvSpPr/>
          <p:nvPr/>
        </p:nvSpPr>
        <p:spPr bwMode="auto">
          <a:xfrm>
            <a:off x="6323903" y="5082573"/>
            <a:ext cx="4284" cy="2118"/>
          </a:xfrm>
          <a:custGeom>
            <a:avLst/>
            <a:gdLst>
              <a:gd name="T0" fmla="*/ 2 w 4"/>
              <a:gd name="T1" fmla="*/ 0 h 4"/>
              <a:gd name="T2" fmla="*/ 4 w 4"/>
              <a:gd name="T3" fmla="*/ 4 h 4"/>
              <a:gd name="T4" fmla="*/ 0 w 4"/>
              <a:gd name="T5" fmla="*/ 4 h 4"/>
              <a:gd name="T6" fmla="*/ 2 w 4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0"/>
                </a:moveTo>
                <a:lnTo>
                  <a:pt x="4" y="4"/>
                </a:lnTo>
                <a:lnTo>
                  <a:pt x="0" y="4"/>
                </a:lnTo>
                <a:lnTo>
                  <a:pt x="2" y="0"/>
                </a:lnTo>
                <a:close/>
              </a:path>
            </a:pathLst>
          </a:custGeom>
          <a:solidFill>
            <a:srgbClr val="FFCA00"/>
          </a:solidFill>
          <a:ln w="0">
            <a:noFill/>
            <a:prstDash val="solid"/>
            <a:round/>
          </a:ln>
        </p:spPr>
        <p:txBody>
          <a:bodyPr vert="horz" wrap="square" lIns="130886" tIns="65442" rIns="130886" bIns="65442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88" name="Rectangle 37"/>
          <p:cNvSpPr/>
          <p:nvPr/>
        </p:nvSpPr>
        <p:spPr bwMode="auto">
          <a:xfrm>
            <a:off x="7318467" y="4473319"/>
            <a:ext cx="1935549" cy="63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微软雅黑" panose="020B0503020204020204" charset="-122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4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5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10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20750" y="810895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市场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分析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1167765" y="161290"/>
          <a:ext cx="9703435" cy="5545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4556760" y="5640070"/>
            <a:ext cx="354965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None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未来三年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内市场规模预测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67678" y="436879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Freeform 6"/>
          <p:cNvSpPr/>
          <p:nvPr/>
        </p:nvSpPr>
        <p:spPr bwMode="auto">
          <a:xfrm>
            <a:off x="6323903" y="5082573"/>
            <a:ext cx="4284" cy="2118"/>
          </a:xfrm>
          <a:custGeom>
            <a:avLst/>
            <a:gdLst>
              <a:gd name="T0" fmla="*/ 2 w 4"/>
              <a:gd name="T1" fmla="*/ 0 h 4"/>
              <a:gd name="T2" fmla="*/ 4 w 4"/>
              <a:gd name="T3" fmla="*/ 4 h 4"/>
              <a:gd name="T4" fmla="*/ 0 w 4"/>
              <a:gd name="T5" fmla="*/ 4 h 4"/>
              <a:gd name="T6" fmla="*/ 2 w 4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0"/>
                </a:moveTo>
                <a:lnTo>
                  <a:pt x="4" y="4"/>
                </a:lnTo>
                <a:lnTo>
                  <a:pt x="0" y="4"/>
                </a:lnTo>
                <a:lnTo>
                  <a:pt x="2" y="0"/>
                </a:lnTo>
                <a:close/>
              </a:path>
            </a:pathLst>
          </a:custGeom>
          <a:solidFill>
            <a:srgbClr val="FFCA00"/>
          </a:solidFill>
          <a:ln w="0">
            <a:noFill/>
            <a:prstDash val="solid"/>
            <a:round/>
          </a:ln>
        </p:spPr>
        <p:txBody>
          <a:bodyPr vert="horz" wrap="square" lIns="130886" tIns="65442" rIns="130886" bIns="65442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Gill Sans" panose="020B0502020104020203" charset="0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4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5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11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20750" y="810895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商业模式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cxnSp>
        <p:nvCxnSpPr>
          <p:cNvPr id="30" name="直接箭头连接符 29"/>
          <p:cNvCxnSpPr>
            <a:stCxn id="27" idx="3"/>
            <a:endCxn id="25" idx="1"/>
          </p:cNvCxnSpPr>
          <p:nvPr/>
        </p:nvCxnSpPr>
        <p:spPr>
          <a:xfrm flipV="1">
            <a:off x="5156835" y="4177665"/>
            <a:ext cx="770890" cy="508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25" idx="3"/>
            <a:endCxn id="32" idx="1"/>
          </p:cNvCxnSpPr>
          <p:nvPr/>
        </p:nvCxnSpPr>
        <p:spPr>
          <a:xfrm>
            <a:off x="8239125" y="4177665"/>
            <a:ext cx="1109980" cy="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41" idx="3"/>
            <a:endCxn id="27" idx="1"/>
          </p:cNvCxnSpPr>
          <p:nvPr/>
        </p:nvCxnSpPr>
        <p:spPr>
          <a:xfrm>
            <a:off x="2675255" y="4178300"/>
            <a:ext cx="676910" cy="444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768350" y="2580005"/>
            <a:ext cx="10731500" cy="2865120"/>
            <a:chOff x="1210" y="3508"/>
            <a:chExt cx="16900" cy="4512"/>
          </a:xfrm>
        </p:grpSpPr>
        <p:grpSp>
          <p:nvGrpSpPr>
            <p:cNvPr id="40" name="组合 39"/>
            <p:cNvGrpSpPr/>
            <p:nvPr/>
          </p:nvGrpSpPr>
          <p:grpSpPr>
            <a:xfrm>
              <a:off x="5278" y="3508"/>
              <a:ext cx="12832" cy="4512"/>
              <a:chOff x="2535" y="3018"/>
              <a:chExt cx="14942" cy="5700"/>
            </a:xfrm>
          </p:grpSpPr>
          <p:cxnSp>
            <p:nvCxnSpPr>
              <p:cNvPr id="37" name="肘形连接符 36"/>
              <p:cNvCxnSpPr>
                <a:stCxn id="32" idx="2"/>
                <a:endCxn id="27" idx="2"/>
              </p:cNvCxnSpPr>
              <p:nvPr/>
            </p:nvCxnSpPr>
            <p:spPr>
              <a:xfrm rot="5400000">
                <a:off x="9832" y="1110"/>
                <a:ext cx="33" cy="11315"/>
              </a:xfrm>
              <a:prstGeom prst="bentConnector3">
                <a:avLst>
                  <a:gd name="adj1" fmla="val 3739715"/>
                </a:avLst>
              </a:prstGeom>
              <a:ln w="38100">
                <a:solidFill>
                  <a:schemeClr val="accent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" name="组合 38"/>
              <p:cNvGrpSpPr/>
              <p:nvPr/>
            </p:nvGrpSpPr>
            <p:grpSpPr>
              <a:xfrm>
                <a:off x="2535" y="3018"/>
                <a:ext cx="14942" cy="5700"/>
                <a:chOff x="2535" y="3018"/>
                <a:chExt cx="14942" cy="5700"/>
              </a:xfrm>
            </p:grpSpPr>
            <p:sp>
              <p:nvSpPr>
                <p:cNvPr id="25" name="圆角矩形 24"/>
                <p:cNvSpPr/>
                <p:nvPr/>
              </p:nvSpPr>
              <p:spPr>
                <a:xfrm>
                  <a:off x="7259" y="5611"/>
                  <a:ext cx="4239" cy="1170"/>
                </a:xfrm>
                <a:prstGeom prst="roundRect">
                  <a:avLst/>
                </a:prstGeom>
                <a:solidFill>
                  <a:srgbClr val="B2D6FE"/>
                </a:solidFill>
                <a:ln w="38100">
                  <a:solidFill>
                    <a:schemeClr val="accent1"/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医用视网膜分割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辅助诊断系统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</p:txBody>
            </p:sp>
            <p:sp>
              <p:nvSpPr>
                <p:cNvPr id="26" name="圆角矩形 25"/>
                <p:cNvSpPr/>
                <p:nvPr/>
              </p:nvSpPr>
              <p:spPr>
                <a:xfrm>
                  <a:off x="2535" y="3018"/>
                  <a:ext cx="3313" cy="1331"/>
                </a:xfrm>
                <a:prstGeom prst="roundRect">
                  <a:avLst/>
                </a:prstGeom>
                <a:solidFill>
                  <a:srgbClr val="B2D6FE"/>
                </a:solidFill>
                <a:ln w="38100">
                  <a:solidFill>
                    <a:schemeClr val="accent1"/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医疗 AI 眼疾病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辅助诊断团队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</p:txBody>
            </p:sp>
            <p:sp>
              <p:nvSpPr>
                <p:cNvPr id="27" name="圆角矩形 26"/>
                <p:cNvSpPr/>
                <p:nvPr/>
              </p:nvSpPr>
              <p:spPr>
                <a:xfrm>
                  <a:off x="2537" y="5629"/>
                  <a:ext cx="3309" cy="1155"/>
                </a:xfrm>
                <a:prstGeom prst="roundRect">
                  <a:avLst/>
                </a:prstGeom>
                <a:solidFill>
                  <a:srgbClr val="B2D6FE"/>
                </a:solidFill>
                <a:ln w="38100">
                  <a:solidFill>
                    <a:schemeClr val="accent1"/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开发团队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</p:txBody>
            </p:sp>
            <p:cxnSp>
              <p:nvCxnSpPr>
                <p:cNvPr id="28" name="直接箭头连接符 27"/>
                <p:cNvCxnSpPr>
                  <a:stCxn id="26" idx="2"/>
                  <a:endCxn id="27" idx="0"/>
                </p:cNvCxnSpPr>
                <p:nvPr/>
              </p:nvCxnSpPr>
              <p:spPr>
                <a:xfrm flipH="1">
                  <a:off x="4191" y="4350"/>
                  <a:ext cx="1" cy="1280"/>
                </a:xfrm>
                <a:prstGeom prst="straightConnector1">
                  <a:avLst/>
                </a:prstGeom>
                <a:ln w="38100">
                  <a:solidFill>
                    <a:schemeClr val="accent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文本框 28"/>
                <p:cNvSpPr txBox="1"/>
                <p:nvPr/>
              </p:nvSpPr>
              <p:spPr>
                <a:xfrm>
                  <a:off x="4132" y="4591"/>
                  <a:ext cx="1202" cy="7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buClrTx/>
                    <a:buSzTx/>
                    <a:buFontTx/>
                  </a:pPr>
                  <a:r>
                    <a: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</a:rPr>
                    <a:t>指导</a:t>
                  </a:r>
                  <a:endPara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</a:endParaRPr>
                </a:p>
              </p:txBody>
            </p:sp>
            <p:sp>
              <p:nvSpPr>
                <p:cNvPr id="31" name="文本框 30"/>
                <p:cNvSpPr txBox="1"/>
                <p:nvPr/>
              </p:nvSpPr>
              <p:spPr>
                <a:xfrm>
                  <a:off x="5921" y="5577"/>
                  <a:ext cx="1262" cy="7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buClrTx/>
                    <a:buSzTx/>
                    <a:buFontTx/>
                  </a:pPr>
                  <a:r>
                    <a: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</a:rPr>
                    <a:t>开发</a:t>
                  </a:r>
                  <a:endPara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</a:endParaRPr>
                </a:p>
              </p:txBody>
            </p:sp>
            <p:sp>
              <p:nvSpPr>
                <p:cNvPr id="32" name="圆角矩形 31"/>
                <p:cNvSpPr/>
                <p:nvPr/>
              </p:nvSpPr>
              <p:spPr>
                <a:xfrm>
                  <a:off x="13533" y="5642"/>
                  <a:ext cx="3944" cy="1109"/>
                </a:xfrm>
                <a:prstGeom prst="roundRect">
                  <a:avLst/>
                </a:prstGeom>
                <a:solidFill>
                  <a:srgbClr val="B2D6FE"/>
                </a:solidFill>
                <a:ln w="38100">
                  <a:solidFill>
                    <a:schemeClr val="accent1"/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>
                    <a:buClrTx/>
                    <a:buSzTx/>
                    <a:buFontTx/>
                  </a:pPr>
                  <a:r>
                    <a:rPr lang="en-US" altLang="zh-CN" b="1" dirty="0">
                      <a:solidFill>
                        <a:srgbClr val="F7443D"/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各级医院眼科医生</a:t>
                  </a:r>
                  <a:endParaRPr lang="en-US" altLang="zh-CN" b="1" dirty="0">
                    <a:solidFill>
                      <a:srgbClr val="F7443D"/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11462" y="5477"/>
                  <a:ext cx="2109" cy="7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l">
                    <a:buClrTx/>
                    <a:buSzTx/>
                    <a:buFontTx/>
                  </a:pPr>
                  <a:r>
                    <a: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  <a:sym typeface="+mn-ea"/>
                    </a:rPr>
                    <a:t>提供服务</a:t>
                  </a:r>
                  <a:endPara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  <a:sym typeface="+mn-ea"/>
                  </a:endParaRPr>
                </a:p>
              </p:txBody>
            </p:sp>
            <p:cxnSp>
              <p:nvCxnSpPr>
                <p:cNvPr id="35" name="肘形连接符 34"/>
                <p:cNvCxnSpPr>
                  <a:stCxn id="32" idx="0"/>
                  <a:endCxn id="25" idx="0"/>
                </p:cNvCxnSpPr>
                <p:nvPr/>
              </p:nvCxnSpPr>
              <p:spPr>
                <a:xfrm rot="16200000" flipV="1">
                  <a:off x="12427" y="2563"/>
                  <a:ext cx="30" cy="6127"/>
                </a:xfrm>
                <a:prstGeom prst="bentConnector3">
                  <a:avLst>
                    <a:gd name="adj1" fmla="val 4420593"/>
                  </a:avLst>
                </a:prstGeom>
                <a:ln w="38100">
                  <a:solidFill>
                    <a:schemeClr val="accent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文本框 35"/>
                <p:cNvSpPr txBox="1"/>
                <p:nvPr/>
              </p:nvSpPr>
              <p:spPr>
                <a:xfrm>
                  <a:off x="11508" y="3607"/>
                  <a:ext cx="2603" cy="7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</a:rPr>
                    <a:t>提供反馈</a:t>
                  </a:r>
                  <a:endParaRPr lang="zh-CN" altLang="en-US"/>
                </a:p>
              </p:txBody>
            </p:sp>
            <p:sp>
              <p:nvSpPr>
                <p:cNvPr id="38" name="文本框 37"/>
                <p:cNvSpPr txBox="1"/>
                <p:nvPr/>
              </p:nvSpPr>
              <p:spPr>
                <a:xfrm>
                  <a:off x="8502" y="7985"/>
                  <a:ext cx="3060" cy="7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方正粗黑宋简体" panose="02000000000000000000" charset="-122"/>
                      <a:ea typeface="方正粗黑宋简体" panose="02000000000000000000" charset="-122"/>
                      <a:cs typeface="汉仪青云简" panose="00020600040101010101" charset="-122"/>
                    </a:rPr>
                    <a:t>提出建议</a:t>
                  </a:r>
                  <a:endPara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粗黑宋简体" panose="02000000000000000000" charset="-122"/>
                    <a:ea typeface="方正粗黑宋简体" panose="02000000000000000000" charset="-122"/>
                    <a:cs typeface="汉仪青云简" panose="00020600040101010101" charset="-122"/>
                  </a:endParaRPr>
                </a:p>
              </p:txBody>
            </p:sp>
          </p:grpSp>
        </p:grpSp>
        <p:sp>
          <p:nvSpPr>
            <p:cNvPr id="41" name="圆角矩形 40"/>
            <p:cNvSpPr/>
            <p:nvPr/>
          </p:nvSpPr>
          <p:spPr>
            <a:xfrm>
              <a:off x="1210" y="5561"/>
              <a:ext cx="3003" cy="928"/>
            </a:xfrm>
            <a:prstGeom prst="roundRect">
              <a:avLst/>
            </a:prstGeom>
            <a:solidFill>
              <a:srgbClr val="B2D6FE"/>
            </a:solidFill>
            <a:ln w="38100">
              <a:solidFill>
                <a:schemeClr val="accent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rgbClr val="F7443D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GPU</a:t>
              </a:r>
              <a:r>
                <a:rPr lang="en-US" altLang="zh-CN" b="1" dirty="0">
                  <a:solidFill>
                    <a:srgbClr val="F7443D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显卡供应商</a:t>
              </a:r>
              <a:endParaRPr lang="en-US" altLang="zh-CN" b="1" dirty="0">
                <a:solidFill>
                  <a:srgbClr val="F7443D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195" y="5459"/>
              <a:ext cx="108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</a:rPr>
                <a:t>租赁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</a:endParaRPr>
            </a:p>
          </p:txBody>
        </p:sp>
      </p:grpSp>
      <p:sp>
        <p:nvSpPr>
          <p:cNvPr id="46" name="圆角矩形 45"/>
          <p:cNvSpPr/>
          <p:nvPr/>
        </p:nvSpPr>
        <p:spPr>
          <a:xfrm>
            <a:off x="838200" y="1576070"/>
            <a:ext cx="1906905" cy="58928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供应商</a:t>
            </a:r>
            <a:endParaRPr lang="zh-CN" altLang="en-US" b="1" dirty="0">
              <a:solidFill>
                <a:schemeClr val="accent6"/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5153660" y="1576070"/>
            <a:ext cx="1906905" cy="58928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科研机构及平台</a:t>
            </a:r>
            <a:endParaRPr lang="zh-CN" altLang="en-US" b="1" dirty="0">
              <a:solidFill>
                <a:schemeClr val="accent6"/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9463405" y="1585595"/>
            <a:ext cx="1906905" cy="58928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终端客户</a:t>
            </a:r>
            <a:endParaRPr lang="zh-CN" altLang="en-US" b="1" dirty="0">
              <a:solidFill>
                <a:schemeClr val="accent6"/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cxnSp>
        <p:nvCxnSpPr>
          <p:cNvPr id="49" name="直接箭头连接符 48"/>
          <p:cNvCxnSpPr>
            <a:stCxn id="46" idx="3"/>
            <a:endCxn id="47" idx="1"/>
          </p:cNvCxnSpPr>
          <p:nvPr/>
        </p:nvCxnSpPr>
        <p:spPr>
          <a:xfrm>
            <a:off x="2745105" y="1870710"/>
            <a:ext cx="2408555" cy="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47" idx="3"/>
            <a:endCxn id="48" idx="1"/>
          </p:cNvCxnSpPr>
          <p:nvPr/>
        </p:nvCxnSpPr>
        <p:spPr>
          <a:xfrm>
            <a:off x="7060565" y="1870710"/>
            <a:ext cx="2402840" cy="9525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67678" y="436879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Freeform 6"/>
          <p:cNvSpPr/>
          <p:nvPr/>
        </p:nvSpPr>
        <p:spPr bwMode="auto">
          <a:xfrm>
            <a:off x="6323903" y="5082573"/>
            <a:ext cx="4284" cy="2118"/>
          </a:xfrm>
          <a:custGeom>
            <a:avLst/>
            <a:gdLst>
              <a:gd name="T0" fmla="*/ 2 w 4"/>
              <a:gd name="T1" fmla="*/ 0 h 4"/>
              <a:gd name="T2" fmla="*/ 4 w 4"/>
              <a:gd name="T3" fmla="*/ 4 h 4"/>
              <a:gd name="T4" fmla="*/ 0 w 4"/>
              <a:gd name="T5" fmla="*/ 4 h 4"/>
              <a:gd name="T6" fmla="*/ 2 w 4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0"/>
                </a:moveTo>
                <a:lnTo>
                  <a:pt x="4" y="4"/>
                </a:lnTo>
                <a:lnTo>
                  <a:pt x="0" y="4"/>
                </a:lnTo>
                <a:lnTo>
                  <a:pt x="2" y="0"/>
                </a:lnTo>
                <a:close/>
              </a:path>
            </a:pathLst>
          </a:custGeom>
          <a:solidFill>
            <a:srgbClr val="FFCA00"/>
          </a:solidFill>
          <a:ln w="0">
            <a:noFill/>
            <a:prstDash val="solid"/>
            <a:round/>
          </a:ln>
        </p:spPr>
        <p:txBody>
          <a:bodyPr vert="horz" wrap="square" lIns="130886" tIns="65442" rIns="130886" bIns="65442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Gill Sans" panose="020B0502020104020203" charset="0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4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5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12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39470" y="810895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未来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规划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021715" y="1629410"/>
            <a:ext cx="5500370" cy="1601470"/>
            <a:chOff x="1609" y="2134"/>
            <a:chExt cx="8662" cy="2522"/>
          </a:xfrm>
        </p:grpSpPr>
        <p:sp>
          <p:nvSpPr>
            <p:cNvPr id="2" name="文本框 1"/>
            <p:cNvSpPr txBox="1"/>
            <p:nvPr/>
          </p:nvSpPr>
          <p:spPr>
            <a:xfrm>
              <a:off x="1996" y="2134"/>
              <a:ext cx="2216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短期</a:t>
              </a: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规划</a:t>
              </a:r>
              <a:endParaRPr lang="zh-CN" altLang="en-US" sz="2400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609" y="2768"/>
              <a:ext cx="8662" cy="1888"/>
              <a:chOff x="1465" y="2768"/>
              <a:chExt cx="8662" cy="1888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465" y="2936"/>
                <a:ext cx="337" cy="1474"/>
                <a:chOff x="1257" y="2984"/>
                <a:chExt cx="337" cy="1474"/>
              </a:xfrm>
            </p:grpSpPr>
            <p:pic>
              <p:nvPicPr>
                <p:cNvPr id="9" name="图片 8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4129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10" name="图片 9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3556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11" name="图片 10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57" y="2984"/>
                  <a:ext cx="329" cy="329"/>
                </a:xfrm>
                <a:prstGeom prst="rect">
                  <a:avLst/>
                </a:prstGeom>
              </p:spPr>
            </p:pic>
          </p:grpSp>
          <p:sp>
            <p:nvSpPr>
              <p:cNvPr id="13" name="文本框 12"/>
              <p:cNvSpPr txBox="1"/>
              <p:nvPr/>
            </p:nvSpPr>
            <p:spPr>
              <a:xfrm>
                <a:off x="1776" y="2768"/>
                <a:ext cx="83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利用临床数据集重新训练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模型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对患者信息进行脱敏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处理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根据医生建议进一步优化算法及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功能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156960" y="739775"/>
            <a:ext cx="233680" cy="5370195"/>
            <a:chOff x="10601" y="1250"/>
            <a:chExt cx="368" cy="8457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0793" y="1250"/>
              <a:ext cx="17" cy="8332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reeform 5"/>
            <p:cNvSpPr/>
            <p:nvPr/>
          </p:nvSpPr>
          <p:spPr bwMode="auto">
            <a:xfrm rot="1855731">
              <a:off x="10601" y="9361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  <p:sp>
          <p:nvSpPr>
            <p:cNvPr id="22" name="Freeform 5"/>
            <p:cNvSpPr/>
            <p:nvPr/>
          </p:nvSpPr>
          <p:spPr bwMode="auto">
            <a:xfrm rot="1855731">
              <a:off x="10601" y="1265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36955" y="3879850"/>
            <a:ext cx="5500370" cy="1581150"/>
            <a:chOff x="1633" y="5454"/>
            <a:chExt cx="8662" cy="2490"/>
          </a:xfrm>
        </p:grpSpPr>
        <p:sp>
          <p:nvSpPr>
            <p:cNvPr id="6" name="文本框 5"/>
            <p:cNvSpPr txBox="1"/>
            <p:nvPr/>
          </p:nvSpPr>
          <p:spPr>
            <a:xfrm>
              <a:off x="1932" y="5454"/>
              <a:ext cx="2216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长期</a:t>
              </a: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规划</a:t>
              </a:r>
              <a:endParaRPr lang="zh-CN" altLang="en-US" sz="2400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633" y="6056"/>
              <a:ext cx="8662" cy="1888"/>
              <a:chOff x="1465" y="2768"/>
              <a:chExt cx="8662" cy="1888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465" y="2936"/>
                <a:ext cx="337" cy="1467"/>
                <a:chOff x="1257" y="2984"/>
                <a:chExt cx="337" cy="1467"/>
              </a:xfrm>
            </p:grpSpPr>
            <p:pic>
              <p:nvPicPr>
                <p:cNvPr id="18" name="图片 17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3553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20" name="图片 19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4122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24" name="图片 23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57" y="2984"/>
                  <a:ext cx="329" cy="329"/>
                </a:xfrm>
                <a:prstGeom prst="rect">
                  <a:avLst/>
                </a:prstGeom>
              </p:spPr>
            </p:pic>
          </p:grpSp>
          <p:sp>
            <p:nvSpPr>
              <p:cNvPr id="42" name="文本框 41"/>
              <p:cNvSpPr txBox="1"/>
              <p:nvPr/>
            </p:nvSpPr>
            <p:spPr>
              <a:xfrm>
                <a:off x="1776" y="2768"/>
                <a:ext cx="83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rPr>
                  <a:t>加强数据库安全防护措施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  <a:sym typeface="+mn-ea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rPr>
                  <a:t>将平台向基层医院推广使用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引入其它医疗领域知识进行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集成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</p:txBody>
          </p:sp>
        </p:grpSp>
      </p:grpSp>
      <p:sp>
        <p:nvSpPr>
          <p:cNvPr id="53" name="文本框 52"/>
          <p:cNvSpPr txBox="1"/>
          <p:nvPr/>
        </p:nvSpPr>
        <p:spPr>
          <a:xfrm>
            <a:off x="6633845" y="810895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股权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分配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8595" y="2444750"/>
            <a:ext cx="4830445" cy="2075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42913" y="439419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13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14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13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35025" y="734695"/>
            <a:ext cx="823658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团队介绍及指导团队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58520" y="4910455"/>
            <a:ext cx="14071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指导团队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545" y="5346065"/>
            <a:ext cx="4203700" cy="459740"/>
            <a:chOff x="11112" y="8649"/>
            <a:chExt cx="6620" cy="724"/>
          </a:xfrm>
        </p:grpSpPr>
        <p:sp>
          <p:nvSpPr>
            <p:cNvPr id="73" name="文本框 72"/>
            <p:cNvSpPr txBox="1"/>
            <p:nvPr/>
          </p:nvSpPr>
          <p:spPr>
            <a:xfrm>
              <a:off x="11402" y="8649"/>
              <a:ext cx="633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医疗 AI 眼疾病辅助诊断团队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</p:txBody>
        </p:sp>
        <p:pic>
          <p:nvPicPr>
            <p:cNvPr id="74" name="图片 73" descr="343435383139313b333633363136333bd1e0ceb2d0cebcfdcdb7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1112" y="8846"/>
              <a:ext cx="329" cy="329"/>
            </a:xfrm>
            <a:prstGeom prst="rect">
              <a:avLst/>
            </a:prstGeom>
          </p:spPr>
        </p:pic>
      </p:grpSp>
      <p:grpSp>
        <p:nvGrpSpPr>
          <p:cNvPr id="49" name="组合 48"/>
          <p:cNvGrpSpPr/>
          <p:nvPr/>
        </p:nvGrpSpPr>
        <p:grpSpPr>
          <a:xfrm rot="0">
            <a:off x="906780" y="1256665"/>
            <a:ext cx="5230495" cy="3046095"/>
            <a:chOff x="11092" y="1849"/>
            <a:chExt cx="8237" cy="4797"/>
          </a:xfrm>
        </p:grpSpPr>
        <p:grpSp>
          <p:nvGrpSpPr>
            <p:cNvPr id="43" name="组合 42"/>
            <p:cNvGrpSpPr/>
            <p:nvPr/>
          </p:nvGrpSpPr>
          <p:grpSpPr>
            <a:xfrm>
              <a:off x="11092" y="1849"/>
              <a:ext cx="8237" cy="4797"/>
              <a:chOff x="11092" y="1849"/>
              <a:chExt cx="8237" cy="4797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1092" y="1849"/>
                <a:ext cx="8237" cy="4797"/>
                <a:chOff x="11092" y="1934"/>
                <a:chExt cx="8237" cy="4797"/>
              </a:xfrm>
            </p:grpSpPr>
            <p:sp>
              <p:nvSpPr>
                <p:cNvPr id="20" name="文本框 19"/>
                <p:cNvSpPr txBox="1"/>
                <p:nvPr/>
              </p:nvSpPr>
              <p:spPr>
                <a:xfrm>
                  <a:off x="11121" y="1934"/>
                  <a:ext cx="8208" cy="4797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lstStyle/>
                <a:p>
                  <a:pPr algn="l">
                    <a:buClrTx/>
                    <a:buSzTx/>
                    <a:buNone/>
                  </a:pP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共有</a:t>
                  </a: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3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名成员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均为北航</a:t>
                  </a: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19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级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在读本科生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专业覆盖自动化、软件、经济管理等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     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算法架构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与模型训练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    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前端编写与功能测试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      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Times New Roman" panose="02020603050405020304" charset="0"/>
                      <a:ea typeface="等线" panose="02010600030101010101" charset="-122"/>
                      <a:cs typeface="Times New Roman" panose="02020603050405020304" charset="0"/>
                      <a:sym typeface="+mn-ea"/>
                    </a:rPr>
                    <a:t>后端编写与应用分析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等线" panose="02010600030101010101" charset="-122"/>
                      <a:ea typeface="等线" panose="02010600030101010101" charset="-122"/>
                      <a:cs typeface="等线" panose="02010600030101010101" charset="-122"/>
                      <a:sym typeface="+mn-ea"/>
                    </a:rPr>
                    <a:t>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等线" panose="02010600030101010101" charset="-122"/>
                      <a:ea typeface="等线" panose="02010600030101010101" charset="-122"/>
                      <a:cs typeface="等线" panose="02010600030101010101" charset="-122"/>
                      <a:sym typeface="+mn-ea"/>
                    </a:rPr>
                    <a:t>共同参与社会实践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+mn-ea"/>
                  </a:endParaRPr>
                </a:p>
                <a:p>
                  <a:pPr algn="l">
                    <a:buClrTx/>
                    <a:buSzTx/>
                    <a:buNone/>
                  </a:pPr>
                  <a:r>
                    <a:rPr lang="en-US" altLang="zh-CN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等线" panose="02010600030101010101" charset="-122"/>
                      <a:ea typeface="等线" panose="02010600030101010101" charset="-122"/>
                      <a:cs typeface="等线" panose="02010600030101010101" charset="-122"/>
                      <a:sym typeface="+mn-ea"/>
                    </a:rPr>
                    <a:t>  </a:t>
                  </a:r>
                  <a:r>
                    <a:rPr lang="zh-CN" altLang="en-US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等线" panose="02010600030101010101" charset="-122"/>
                      <a:ea typeface="等线" panose="02010600030101010101" charset="-122"/>
                      <a:cs typeface="等线" panose="02010600030101010101" charset="-122"/>
                      <a:sym typeface="+mn-ea"/>
                    </a:rPr>
                    <a:t>共同完成论文撰写</a:t>
                  </a:r>
                  <a:endPara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+mn-ea"/>
                  </a:endParaRPr>
                </a:p>
              </p:txBody>
            </p:sp>
            <p:grpSp>
              <p:nvGrpSpPr>
                <p:cNvPr id="30" name="组合 29"/>
                <p:cNvGrpSpPr/>
                <p:nvPr/>
              </p:nvGrpSpPr>
              <p:grpSpPr>
                <a:xfrm>
                  <a:off x="11092" y="2131"/>
                  <a:ext cx="342" cy="1442"/>
                  <a:chOff x="11092" y="2131"/>
                  <a:chExt cx="342" cy="1442"/>
                </a:xfrm>
              </p:grpSpPr>
              <p:pic>
                <p:nvPicPr>
                  <p:cNvPr id="25" name="图片 24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092" y="2653"/>
                    <a:ext cx="329" cy="329"/>
                  </a:xfrm>
                  <a:prstGeom prst="rect">
                    <a:avLst/>
                  </a:prstGeom>
                </p:spPr>
              </p:pic>
              <p:pic>
                <p:nvPicPr>
                  <p:cNvPr id="26" name="图片 25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105" y="3244"/>
                    <a:ext cx="329" cy="329"/>
                  </a:xfrm>
                  <a:prstGeom prst="rect">
                    <a:avLst/>
                  </a:prstGeom>
                </p:spPr>
              </p:pic>
              <p:pic>
                <p:nvPicPr>
                  <p:cNvPr id="29" name="图片 28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097" y="2131"/>
                    <a:ext cx="329" cy="329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42" name="组合 41"/>
              <p:cNvGrpSpPr/>
              <p:nvPr/>
            </p:nvGrpSpPr>
            <p:grpSpPr>
              <a:xfrm>
                <a:off x="11540" y="4344"/>
                <a:ext cx="544" cy="924"/>
                <a:chOff x="11540" y="4344"/>
                <a:chExt cx="544" cy="924"/>
              </a:xfrm>
            </p:grpSpPr>
            <p:grpSp>
              <p:nvGrpSpPr>
                <p:cNvPr id="34" name="组合 33"/>
                <p:cNvGrpSpPr/>
                <p:nvPr/>
              </p:nvGrpSpPr>
              <p:grpSpPr>
                <a:xfrm>
                  <a:off x="11540" y="4344"/>
                  <a:ext cx="528" cy="332"/>
                  <a:chOff x="11508" y="4272"/>
                  <a:chExt cx="528" cy="332"/>
                </a:xfrm>
                <a:solidFill>
                  <a:schemeClr val="accent1">
                    <a:lumMod val="40000"/>
                    <a:lumOff val="60000"/>
                  </a:schemeClr>
                </a:solidFill>
              </p:grpSpPr>
              <p:pic>
                <p:nvPicPr>
                  <p:cNvPr id="32" name="图片 31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508" y="4276"/>
                    <a:ext cx="329" cy="329"/>
                  </a:xfrm>
                  <a:prstGeom prst="rect">
                    <a:avLst/>
                  </a:prstGeom>
                </p:spPr>
              </p:pic>
              <p:pic>
                <p:nvPicPr>
                  <p:cNvPr id="33" name="图片 32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708" y="4272"/>
                    <a:ext cx="329" cy="32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5" name="组合 34"/>
                <p:cNvGrpSpPr/>
                <p:nvPr/>
              </p:nvGrpSpPr>
              <p:grpSpPr>
                <a:xfrm>
                  <a:off x="11556" y="4936"/>
                  <a:ext cx="528" cy="332"/>
                  <a:chOff x="11508" y="4272"/>
                  <a:chExt cx="528" cy="332"/>
                </a:xfrm>
                <a:solidFill>
                  <a:schemeClr val="accent1">
                    <a:lumMod val="40000"/>
                    <a:lumOff val="60000"/>
                  </a:schemeClr>
                </a:solidFill>
              </p:grpSpPr>
              <p:pic>
                <p:nvPicPr>
                  <p:cNvPr id="36" name="图片 35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508" y="4276"/>
                    <a:ext cx="329" cy="329"/>
                  </a:xfrm>
                  <a:prstGeom prst="rect">
                    <a:avLst/>
                  </a:prstGeom>
                </p:spPr>
              </p:pic>
              <p:pic>
                <p:nvPicPr>
                  <p:cNvPr id="37" name="图片 36" descr="343435383139313b333633363136333bd1e0ceb2d0cebcfdcdb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708" y="4272"/>
                    <a:ext cx="329" cy="329"/>
                  </a:xfrm>
                  <a:prstGeom prst="rect">
                    <a:avLst/>
                  </a:prstGeom>
                </p:spPr>
              </p:pic>
            </p:grpSp>
          </p:grpSp>
        </p:grpSp>
        <p:pic>
          <p:nvPicPr>
            <p:cNvPr id="46" name="图片 45" descr="343435383139313b333633363136333bd1e0ceb2d0cebcfdcdb7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1097" y="6026"/>
              <a:ext cx="329" cy="329"/>
            </a:xfrm>
            <a:prstGeom prst="rect">
              <a:avLst/>
            </a:prstGeom>
          </p:spPr>
        </p:pic>
        <p:pic>
          <p:nvPicPr>
            <p:cNvPr id="47" name="图片 46" descr="343435383139313b333633363136333bd1e0ceb2d0cebcfdcdb7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1092" y="5464"/>
              <a:ext cx="329" cy="329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 rot="0">
            <a:off x="1191260" y="2470150"/>
            <a:ext cx="335280" cy="210820"/>
            <a:chOff x="11582" y="6352"/>
            <a:chExt cx="528" cy="332"/>
          </a:xfrm>
        </p:grpSpPr>
        <p:pic>
          <p:nvPicPr>
            <p:cNvPr id="7" name="图片 6" descr="343435383139313b333633363136333bd1e0ceb2d0cebcfdcdb7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582" y="6356"/>
              <a:ext cx="329" cy="329"/>
            </a:xfrm>
            <a:prstGeom prst="rect">
              <a:avLst/>
            </a:prstGeom>
          </p:spPr>
        </p:pic>
        <p:pic>
          <p:nvPicPr>
            <p:cNvPr id="8" name="图片 7" descr="343435383139313b333633363136333bd1e0ceb2d0cebcfdcdb7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782" y="6352"/>
              <a:ext cx="329" cy="32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42913" y="439419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r="54523"/>
          <a:stretch>
            <a:fillRect/>
          </a:stretch>
        </p:blipFill>
        <p:spPr>
          <a:xfrm>
            <a:off x="1276985" y="758825"/>
            <a:ext cx="2921000" cy="440118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727710" y="2140585"/>
            <a:ext cx="1612900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技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术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果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11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13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14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14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rcRect l="743"/>
          <a:stretch>
            <a:fillRect/>
          </a:stretch>
        </p:blipFill>
        <p:spPr>
          <a:xfrm>
            <a:off x="8334375" y="1205865"/>
            <a:ext cx="2545715" cy="26022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27680" y="5458460"/>
            <a:ext cx="237109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软件著作权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 2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项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03615" y="5458460"/>
            <a:ext cx="20650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专利在申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 1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项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661400" y="697865"/>
            <a:ext cx="175895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推荐信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 1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rPr>
              <a:t>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"/>
          <a:srcRect r="54523"/>
          <a:stretch>
            <a:fillRect/>
          </a:stretch>
        </p:blipFill>
        <p:spPr>
          <a:xfrm>
            <a:off x="4264660" y="758825"/>
            <a:ext cx="2921000" cy="4401185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7528560" y="739775"/>
            <a:ext cx="233680" cy="5370195"/>
            <a:chOff x="10601" y="1250"/>
            <a:chExt cx="368" cy="8457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10793" y="1250"/>
              <a:ext cx="17" cy="8332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 5"/>
            <p:cNvSpPr/>
            <p:nvPr/>
          </p:nvSpPr>
          <p:spPr bwMode="auto">
            <a:xfrm rot="1855731">
              <a:off x="10601" y="9361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  <p:sp>
          <p:nvSpPr>
            <p:cNvPr id="18" name="Freeform 5"/>
            <p:cNvSpPr/>
            <p:nvPr/>
          </p:nvSpPr>
          <p:spPr bwMode="auto">
            <a:xfrm rot="1855731">
              <a:off x="10601" y="1265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42913" y="428624"/>
            <a:ext cx="11280774" cy="5962652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2871470" y="747395"/>
            <a:ext cx="35960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引领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教育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11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13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14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15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373110" y="749935"/>
            <a:ext cx="35960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未来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展望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63215" y="3366770"/>
            <a:ext cx="35960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带动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就业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807200" y="739775"/>
            <a:ext cx="233680" cy="5370195"/>
            <a:chOff x="10601" y="1250"/>
            <a:chExt cx="368" cy="8457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10793" y="1250"/>
              <a:ext cx="17" cy="8332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reeform 5"/>
            <p:cNvSpPr/>
            <p:nvPr/>
          </p:nvSpPr>
          <p:spPr bwMode="auto">
            <a:xfrm rot="1855731">
              <a:off x="10601" y="9361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  <p:sp>
          <p:nvSpPr>
            <p:cNvPr id="22" name="Freeform 5"/>
            <p:cNvSpPr/>
            <p:nvPr/>
          </p:nvSpPr>
          <p:spPr bwMode="auto">
            <a:xfrm rot="1855731">
              <a:off x="10601" y="1265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F7443D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13105" y="3213735"/>
            <a:ext cx="6330953" cy="219599"/>
            <a:chOff x="978" y="7491"/>
            <a:chExt cx="9970" cy="346"/>
          </a:xfrm>
        </p:grpSpPr>
        <p:cxnSp>
          <p:nvCxnSpPr>
            <p:cNvPr id="15" name="直接连接符 14"/>
            <p:cNvCxnSpPr/>
            <p:nvPr/>
          </p:nvCxnSpPr>
          <p:spPr>
            <a:xfrm flipV="1">
              <a:off x="1290" y="7668"/>
              <a:ext cx="9483" cy="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Freeform 5"/>
            <p:cNvSpPr/>
            <p:nvPr/>
          </p:nvSpPr>
          <p:spPr bwMode="auto">
            <a:xfrm rot="1855731">
              <a:off x="10580" y="7491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  <p:sp>
          <p:nvSpPr>
            <p:cNvPr id="19" name="Freeform 5"/>
            <p:cNvSpPr/>
            <p:nvPr/>
          </p:nvSpPr>
          <p:spPr bwMode="auto">
            <a:xfrm rot="1855731">
              <a:off x="978" y="7491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174115" y="1402080"/>
            <a:ext cx="5500370" cy="1568450"/>
            <a:chOff x="1849" y="2208"/>
            <a:chExt cx="8662" cy="2470"/>
          </a:xfrm>
        </p:grpSpPr>
        <p:grpSp>
          <p:nvGrpSpPr>
            <p:cNvPr id="5" name="组合 4"/>
            <p:cNvGrpSpPr/>
            <p:nvPr/>
          </p:nvGrpSpPr>
          <p:grpSpPr>
            <a:xfrm rot="0">
              <a:off x="1849" y="2208"/>
              <a:ext cx="8662" cy="2470"/>
              <a:chOff x="1465" y="2768"/>
              <a:chExt cx="8662" cy="2470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465" y="2952"/>
                <a:ext cx="337" cy="1474"/>
                <a:chOff x="1257" y="3000"/>
                <a:chExt cx="337" cy="1474"/>
              </a:xfrm>
            </p:grpSpPr>
            <p:pic>
              <p:nvPicPr>
                <p:cNvPr id="9" name="图片 8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4145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10" name="图片 9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65" y="3572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7" name="图片 6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57" y="3000"/>
                  <a:ext cx="329" cy="329"/>
                </a:xfrm>
                <a:prstGeom prst="rect">
                  <a:avLst/>
                </a:prstGeom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1776" y="2768"/>
                <a:ext cx="8351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导师参与临床顾问，推动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医工交叉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同门师兄指导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技术，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薪火相传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团队成员切磋交流，创新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合作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与医院合作收集金标准，业界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典范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</p:txBody>
          </p:sp>
        </p:grpSp>
        <p:pic>
          <p:nvPicPr>
            <p:cNvPr id="16" name="图片 15" descr="343435383139313b333633363136333bd1e0ceb2d0cebcfdcdb7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49" y="4105"/>
              <a:ext cx="329" cy="329"/>
            </a:xfrm>
            <a:prstGeom prst="rect">
              <a:avLst/>
            </a:prstGeom>
          </p:spPr>
        </p:pic>
      </p:grpSp>
      <p:sp>
        <p:nvSpPr>
          <p:cNvPr id="37" name="文本框 36"/>
          <p:cNvSpPr txBox="1"/>
          <p:nvPr/>
        </p:nvSpPr>
        <p:spPr>
          <a:xfrm>
            <a:off x="873125" y="3909060"/>
            <a:ext cx="6283960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直接带动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1-2 / 3-5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年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    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间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接带动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 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1-2 / 3-5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年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算法研究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5 / 15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    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眼科技师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100 / 500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等线" panose="02010600030101010101" charset="-122"/>
              <a:cs typeface="Times New Roman" panose="02020603050405020304" charset="0"/>
            </a:endParaRPr>
          </a:p>
          <a:p>
            <a:pPr algn="l">
              <a:buClrTx/>
              <a:buSzTx/>
              <a:buNone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产品研发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7 / 25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    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眼科医师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10 / 50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等线" panose="02010600030101010101" charset="-122"/>
              <a:cs typeface="Times New Roman" panose="02020603050405020304" charset="0"/>
            </a:endParaRPr>
          </a:p>
          <a:p>
            <a:pPr algn="l">
              <a:buClrTx/>
              <a:buSzTx/>
              <a:buNone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软件测试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1 / 5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      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等线" panose="02010600030101010101" charset="-122"/>
              <a:cs typeface="Times New Roman" panose="02020603050405020304" charset="0"/>
            </a:endParaRPr>
          </a:p>
          <a:p>
            <a:pPr algn="l">
              <a:buClrTx/>
              <a:buSzTx/>
              <a:buNone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市场营销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2 / 5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rPr>
              <a:t>       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等线" panose="02010600030101010101" charset="-122"/>
              <a:cs typeface="Times New Roman" panose="02020603050405020304" charset="0"/>
            </a:endParaRPr>
          </a:p>
          <a:p>
            <a:pPr algn="l">
              <a:buClrTx/>
              <a:buSzTx/>
              <a:buNone/>
            </a:pP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等线" panose="02010600030101010101" charset="-122"/>
              <a:cs typeface="Times New Roman" panose="0202060305040502030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720725" y="4422140"/>
            <a:ext cx="344170" cy="1177290"/>
            <a:chOff x="1111" y="6964"/>
            <a:chExt cx="542" cy="1854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1127" y="6964"/>
              <a:ext cx="527" cy="297"/>
              <a:chOff x="11540" y="4578"/>
              <a:chExt cx="528" cy="332"/>
            </a:xfrm>
          </p:grpSpPr>
          <p:pic>
            <p:nvPicPr>
              <p:cNvPr id="40" name="图片 39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42" name="图片 41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  <p:grpSp>
          <p:nvGrpSpPr>
            <p:cNvPr id="44" name="组合 43"/>
            <p:cNvGrpSpPr/>
            <p:nvPr/>
          </p:nvGrpSpPr>
          <p:grpSpPr>
            <a:xfrm rot="0">
              <a:off x="1123" y="7465"/>
              <a:ext cx="527" cy="297"/>
              <a:chOff x="11540" y="4578"/>
              <a:chExt cx="528" cy="332"/>
            </a:xfrm>
          </p:grpSpPr>
          <p:pic>
            <p:nvPicPr>
              <p:cNvPr id="45" name="图片 44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46" name="图片 45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  <p:grpSp>
          <p:nvGrpSpPr>
            <p:cNvPr id="47" name="组合 46"/>
            <p:cNvGrpSpPr/>
            <p:nvPr/>
          </p:nvGrpSpPr>
          <p:grpSpPr>
            <a:xfrm rot="0">
              <a:off x="1127" y="7986"/>
              <a:ext cx="527" cy="297"/>
              <a:chOff x="11540" y="4578"/>
              <a:chExt cx="528" cy="332"/>
            </a:xfrm>
          </p:grpSpPr>
          <p:pic>
            <p:nvPicPr>
              <p:cNvPr id="48" name="图片 47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49" name="图片 48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  <p:grpSp>
          <p:nvGrpSpPr>
            <p:cNvPr id="58" name="组合 57"/>
            <p:cNvGrpSpPr/>
            <p:nvPr/>
          </p:nvGrpSpPr>
          <p:grpSpPr>
            <a:xfrm rot="0">
              <a:off x="1111" y="8522"/>
              <a:ext cx="527" cy="297"/>
              <a:chOff x="11540" y="4578"/>
              <a:chExt cx="528" cy="332"/>
            </a:xfrm>
          </p:grpSpPr>
          <p:pic>
            <p:nvPicPr>
              <p:cNvPr id="59" name="图片 58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60" name="图片 59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</p:grpSp>
      <p:cxnSp>
        <p:nvCxnSpPr>
          <p:cNvPr id="62" name="直接连接符 61"/>
          <p:cNvCxnSpPr/>
          <p:nvPr/>
        </p:nvCxnSpPr>
        <p:spPr>
          <a:xfrm>
            <a:off x="3840480" y="3977640"/>
            <a:ext cx="7620" cy="170688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880485" y="4424680"/>
            <a:ext cx="337185" cy="506730"/>
            <a:chOff x="1123" y="6964"/>
            <a:chExt cx="531" cy="798"/>
          </a:xfrm>
        </p:grpSpPr>
        <p:grpSp>
          <p:nvGrpSpPr>
            <p:cNvPr id="64" name="组合 63"/>
            <p:cNvGrpSpPr/>
            <p:nvPr/>
          </p:nvGrpSpPr>
          <p:grpSpPr>
            <a:xfrm rot="0">
              <a:off x="1127" y="6964"/>
              <a:ext cx="527" cy="297"/>
              <a:chOff x="11540" y="4578"/>
              <a:chExt cx="528" cy="332"/>
            </a:xfrm>
          </p:grpSpPr>
          <p:pic>
            <p:nvPicPr>
              <p:cNvPr id="65" name="图片 64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66" name="图片 65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  <p:grpSp>
          <p:nvGrpSpPr>
            <p:cNvPr id="67" name="组合 66"/>
            <p:cNvGrpSpPr/>
            <p:nvPr/>
          </p:nvGrpSpPr>
          <p:grpSpPr>
            <a:xfrm rot="0">
              <a:off x="1123" y="7465"/>
              <a:ext cx="527" cy="297"/>
              <a:chOff x="11540" y="4578"/>
              <a:chExt cx="528" cy="332"/>
            </a:xfrm>
          </p:grpSpPr>
          <p:pic>
            <p:nvPicPr>
              <p:cNvPr id="68" name="图片 67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540" y="4582"/>
                <a:ext cx="329" cy="329"/>
              </a:xfrm>
              <a:prstGeom prst="rect">
                <a:avLst/>
              </a:prstGeom>
            </p:spPr>
          </p:pic>
          <p:pic>
            <p:nvPicPr>
              <p:cNvPr id="69" name="图片 68" descr="343435383139313b333633363136333bd1e0ceb2d0cebcfdcdb7"/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740" y="4578"/>
                <a:ext cx="329" cy="329"/>
              </a:xfrm>
              <a:prstGeom prst="rect">
                <a:avLst/>
              </a:prstGeom>
            </p:spPr>
          </p:pic>
        </p:grpSp>
      </p:grpSp>
      <p:grpSp>
        <p:nvGrpSpPr>
          <p:cNvPr id="110" name="组合 109"/>
          <p:cNvGrpSpPr/>
          <p:nvPr/>
        </p:nvGrpSpPr>
        <p:grpSpPr>
          <a:xfrm>
            <a:off x="7879080" y="1350010"/>
            <a:ext cx="5633085" cy="1609725"/>
            <a:chOff x="12408" y="1846"/>
            <a:chExt cx="8871" cy="2535"/>
          </a:xfrm>
        </p:grpSpPr>
        <p:sp>
          <p:nvSpPr>
            <p:cNvPr id="86" name="文本框 85"/>
            <p:cNvSpPr txBox="1"/>
            <p:nvPr/>
          </p:nvSpPr>
          <p:spPr>
            <a:xfrm>
              <a:off x="13372" y="1846"/>
              <a:ext cx="2216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眼科</a:t>
              </a: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医疗</a:t>
              </a:r>
              <a:endParaRPr lang="zh-CN" altLang="en-US" sz="2400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grpSp>
          <p:nvGrpSpPr>
            <p:cNvPr id="88" name="组合 87"/>
            <p:cNvGrpSpPr/>
            <p:nvPr/>
          </p:nvGrpSpPr>
          <p:grpSpPr>
            <a:xfrm rot="0">
              <a:off x="12408" y="2661"/>
              <a:ext cx="337" cy="1474"/>
              <a:chOff x="1257" y="2984"/>
              <a:chExt cx="337" cy="1474"/>
            </a:xfrm>
          </p:grpSpPr>
          <p:pic>
            <p:nvPicPr>
              <p:cNvPr id="89" name="图片 88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65" y="4129"/>
                <a:ext cx="329" cy="329"/>
              </a:xfrm>
              <a:prstGeom prst="rect">
                <a:avLst/>
              </a:prstGeom>
            </p:spPr>
          </p:pic>
          <p:pic>
            <p:nvPicPr>
              <p:cNvPr id="90" name="图片 89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65" y="3556"/>
                <a:ext cx="329" cy="329"/>
              </a:xfrm>
              <a:prstGeom prst="rect">
                <a:avLst/>
              </a:prstGeom>
            </p:spPr>
          </p:pic>
          <p:pic>
            <p:nvPicPr>
              <p:cNvPr id="91" name="图片 90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57" y="2984"/>
                <a:ext cx="329" cy="329"/>
              </a:xfrm>
              <a:prstGeom prst="rect">
                <a:avLst/>
              </a:prstGeom>
            </p:spPr>
          </p:pic>
        </p:grpSp>
        <p:sp>
          <p:nvSpPr>
            <p:cNvPr id="92" name="文本框 91"/>
            <p:cNvSpPr txBox="1"/>
            <p:nvPr/>
          </p:nvSpPr>
          <p:spPr>
            <a:xfrm>
              <a:off x="12929" y="2493"/>
              <a:ext cx="8351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提升算法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精度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贴合临床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需求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产品基层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普及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7866380" y="2921000"/>
            <a:ext cx="5628640" cy="1623695"/>
            <a:chOff x="12388" y="4362"/>
            <a:chExt cx="8864" cy="2557"/>
          </a:xfrm>
        </p:grpSpPr>
        <p:sp>
          <p:nvSpPr>
            <p:cNvPr id="95" name="文本框 94"/>
            <p:cNvSpPr txBox="1"/>
            <p:nvPr/>
          </p:nvSpPr>
          <p:spPr>
            <a:xfrm>
              <a:off x="13372" y="4362"/>
              <a:ext cx="2216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其它</a:t>
              </a: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医疗</a:t>
              </a:r>
              <a:endParaRPr lang="zh-CN" altLang="en-US" sz="2400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grpSp>
          <p:nvGrpSpPr>
            <p:cNvPr id="96" name="组合 95"/>
            <p:cNvGrpSpPr/>
            <p:nvPr/>
          </p:nvGrpSpPr>
          <p:grpSpPr>
            <a:xfrm rot="0">
              <a:off x="12388" y="5031"/>
              <a:ext cx="8864" cy="1888"/>
              <a:chOff x="2523" y="2768"/>
              <a:chExt cx="8864" cy="1888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2523" y="2936"/>
                <a:ext cx="329" cy="1474"/>
                <a:chOff x="2315" y="2984"/>
                <a:chExt cx="329" cy="1474"/>
              </a:xfrm>
            </p:grpSpPr>
            <p:pic>
              <p:nvPicPr>
                <p:cNvPr id="98" name="图片 97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5" y="4129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99" name="图片 98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5" y="3556"/>
                  <a:ext cx="329" cy="329"/>
                </a:xfrm>
                <a:prstGeom prst="rect">
                  <a:avLst/>
                </a:prstGeom>
              </p:spPr>
            </p:pic>
            <p:pic>
              <p:nvPicPr>
                <p:cNvPr id="100" name="图片 99" descr="343435383139313b333633363136333bd1e0ceb2d0cebcfdcdb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5" y="2984"/>
                  <a:ext cx="329" cy="329"/>
                </a:xfrm>
                <a:prstGeom prst="rect">
                  <a:avLst/>
                </a:prstGeom>
              </p:spPr>
            </p:pic>
          </p:grpSp>
          <p:sp>
            <p:nvSpPr>
              <p:cNvPr id="101" name="文本框 100"/>
              <p:cNvSpPr txBox="1"/>
              <p:nvPr/>
            </p:nvSpPr>
            <p:spPr>
              <a:xfrm>
                <a:off x="3036" y="2768"/>
                <a:ext cx="83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调研领域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背景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开发特色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功能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  <a:p>
                <a:pPr algn="l">
                  <a:buClrTx/>
                  <a:buSzTx/>
                  <a:buNone/>
                </a:pP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推进平台</a:t>
                </a:r>
                <a:r>
                  <a:rPr lang="zh-CN" altLang="en-US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charset="0"/>
                    <a:ea typeface="等线" panose="02010600030101010101" charset="-122"/>
                    <a:cs typeface="Times New Roman" panose="02020603050405020304" charset="0"/>
                  </a:rPr>
                  <a:t>集成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endParaRPr>
              </a:p>
            </p:txBody>
          </p:sp>
        </p:grpSp>
      </p:grpSp>
      <p:grpSp>
        <p:nvGrpSpPr>
          <p:cNvPr id="112" name="组合 111"/>
          <p:cNvGrpSpPr/>
          <p:nvPr/>
        </p:nvGrpSpPr>
        <p:grpSpPr>
          <a:xfrm>
            <a:off x="7859395" y="4512945"/>
            <a:ext cx="5650865" cy="1605915"/>
            <a:chOff x="12377" y="6883"/>
            <a:chExt cx="8899" cy="2529"/>
          </a:xfrm>
        </p:grpSpPr>
        <p:sp>
          <p:nvSpPr>
            <p:cNvPr id="103" name="文本框 102"/>
            <p:cNvSpPr txBox="1"/>
            <p:nvPr/>
          </p:nvSpPr>
          <p:spPr>
            <a:xfrm>
              <a:off x="13372" y="6883"/>
              <a:ext cx="2216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算法</a:t>
              </a:r>
              <a:r>
                <a:rPr lang="zh-CN" altLang="en-US" sz="2400" b="1" dirty="0">
                  <a:solidFill>
                    <a:schemeClr val="accent6"/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汉仪青云简" panose="00020600040101010101" charset="-122"/>
                  <a:sym typeface="+mn-ea"/>
                </a:rPr>
                <a:t>研究</a:t>
              </a:r>
              <a:endParaRPr lang="zh-CN" altLang="en-US" sz="2400" b="1" dirty="0">
                <a:solidFill>
                  <a:schemeClr val="accent6"/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  <a:sym typeface="+mn-ea"/>
              </a:endParaRPr>
            </a:p>
          </p:txBody>
        </p:sp>
        <p:grpSp>
          <p:nvGrpSpPr>
            <p:cNvPr id="105" name="组合 104"/>
            <p:cNvGrpSpPr/>
            <p:nvPr/>
          </p:nvGrpSpPr>
          <p:grpSpPr>
            <a:xfrm rot="0">
              <a:off x="12377" y="7692"/>
              <a:ext cx="337" cy="1474"/>
              <a:chOff x="1257" y="2984"/>
              <a:chExt cx="337" cy="1474"/>
            </a:xfrm>
          </p:grpSpPr>
          <p:pic>
            <p:nvPicPr>
              <p:cNvPr id="106" name="图片 105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65" y="4129"/>
                <a:ext cx="329" cy="329"/>
              </a:xfrm>
              <a:prstGeom prst="rect">
                <a:avLst/>
              </a:prstGeom>
            </p:spPr>
          </p:pic>
          <p:pic>
            <p:nvPicPr>
              <p:cNvPr id="107" name="图片 106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65" y="3556"/>
                <a:ext cx="329" cy="329"/>
              </a:xfrm>
              <a:prstGeom prst="rect">
                <a:avLst/>
              </a:prstGeom>
            </p:spPr>
          </p:pic>
          <p:pic>
            <p:nvPicPr>
              <p:cNvPr id="108" name="图片 107" descr="343435383139313b333633363136333bd1e0ceb2d0cebcfdcdb7"/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57" y="2984"/>
                <a:ext cx="329" cy="329"/>
              </a:xfrm>
              <a:prstGeom prst="rect">
                <a:avLst/>
              </a:prstGeom>
            </p:spPr>
          </p:pic>
        </p:grpSp>
        <p:sp>
          <p:nvSpPr>
            <p:cNvPr id="109" name="文本框 108"/>
            <p:cNvSpPr txBox="1"/>
            <p:nvPr/>
          </p:nvSpPr>
          <p:spPr>
            <a:xfrm>
              <a:off x="12926" y="7524"/>
              <a:ext cx="8351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搭建数据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平台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自动推送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更新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  <a:p>
              <a:pPr algn="l">
                <a:buClrTx/>
                <a:buSzTx/>
                <a:buNone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模态融合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charset="0"/>
                  <a:ea typeface="等线" panose="02010600030101010101" charset="-122"/>
                  <a:cs typeface="Times New Roman" panose="02020603050405020304" charset="0"/>
                </a:rPr>
                <a:t>研究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等线" panose="02010600030101010101" charset="-122"/>
                <a:cs typeface="Times New Roman" panose="020206030504050203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7230" y="427035"/>
            <a:ext cx="11280774" cy="5962652"/>
            <a:chOff x="442913" y="428624"/>
            <a:chExt cx="11280774" cy="5962652"/>
          </a:xfrm>
        </p:grpSpPr>
        <p:sp>
          <p:nvSpPr>
            <p:cNvPr id="9" name="矩形: 圆角 8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TextBox 4"/>
          <p:cNvSpPr txBox="1"/>
          <p:nvPr/>
        </p:nvSpPr>
        <p:spPr>
          <a:xfrm>
            <a:off x="3716960" y="2072322"/>
            <a:ext cx="4801314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医用视网膜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血管分割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  <a:p>
            <a:pPr algn="ctr">
              <a:lnSpc>
                <a:spcPts val="6000"/>
              </a:lnSpc>
            </a:pP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辅助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诊断系统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  <p:sp>
        <p:nvSpPr>
          <p:cNvPr id="35" name="矩形: 圆顶角 34"/>
          <p:cNvSpPr/>
          <p:nvPr/>
        </p:nvSpPr>
        <p:spPr>
          <a:xfrm rot="10800000">
            <a:off x="4848375" y="402690"/>
            <a:ext cx="2504926" cy="616485"/>
          </a:xfrm>
          <a:prstGeom prst="round2SameRect">
            <a:avLst>
              <a:gd name="adj1" fmla="val 21302"/>
              <a:gd name="adj2" fmla="val 0"/>
            </a:avLst>
          </a:prstGeom>
          <a:solidFill>
            <a:srgbClr val="7A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48375" y="5799125"/>
            <a:ext cx="2504926" cy="782650"/>
            <a:chOff x="4848375" y="5799125"/>
            <a:chExt cx="2504926" cy="782650"/>
          </a:xfrm>
        </p:grpSpPr>
        <p:sp>
          <p:nvSpPr>
            <p:cNvPr id="36" name="矩形 35"/>
            <p:cNvSpPr/>
            <p:nvPr/>
          </p:nvSpPr>
          <p:spPr>
            <a:xfrm>
              <a:off x="4848375" y="6197600"/>
              <a:ext cx="2504926" cy="384175"/>
            </a:xfrm>
            <a:prstGeom prst="rect">
              <a:avLst/>
            </a:pr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>
              <a:off x="5759985" y="5799125"/>
              <a:ext cx="690563" cy="399124"/>
            </a:xfrm>
            <a:prstGeom prst="triangle">
              <a:avLst/>
            </a:pr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400588" y="1534224"/>
            <a:ext cx="7423532" cy="2298022"/>
            <a:chOff x="2400588" y="1534224"/>
            <a:chExt cx="7423532" cy="2298022"/>
          </a:xfrm>
        </p:grpSpPr>
        <p:grpSp>
          <p:nvGrpSpPr>
            <p:cNvPr id="53" name="组合 52"/>
            <p:cNvGrpSpPr/>
            <p:nvPr/>
          </p:nvGrpSpPr>
          <p:grpSpPr>
            <a:xfrm>
              <a:off x="2400588" y="1534224"/>
              <a:ext cx="1795213" cy="2238682"/>
              <a:chOff x="-1707351" y="3178155"/>
              <a:chExt cx="1338966" cy="1669729"/>
            </a:xfrm>
          </p:grpSpPr>
          <p:pic>
            <p:nvPicPr>
              <p:cNvPr id="51" name="图片 5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4360720">
                <a:off x="-1839893" y="3778712"/>
                <a:ext cx="1201714" cy="936630"/>
              </a:xfrm>
              <a:prstGeom prst="rect">
                <a:avLst/>
              </a:prstGeom>
            </p:spPr>
          </p:pic>
          <p:grpSp>
            <p:nvGrpSpPr>
              <p:cNvPr id="52" name="组合 51"/>
              <p:cNvGrpSpPr/>
              <p:nvPr/>
            </p:nvGrpSpPr>
            <p:grpSpPr>
              <a:xfrm>
                <a:off x="-1614016" y="3178155"/>
                <a:ext cx="1245631" cy="1512324"/>
                <a:chOff x="-1614016" y="3178155"/>
                <a:chExt cx="1245631" cy="1512324"/>
              </a:xfrm>
            </p:grpSpPr>
            <p:pic>
              <p:nvPicPr>
                <p:cNvPr id="50" name="图片 4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868440" flipH="1">
                  <a:off x="-1520622" y="3478369"/>
                  <a:ext cx="1392582" cy="911893"/>
                </a:xfrm>
                <a:prstGeom prst="rect">
                  <a:avLst/>
                </a:prstGeom>
              </p:spPr>
            </p:pic>
            <p:pic>
              <p:nvPicPr>
                <p:cNvPr id="49" name="图片 4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8985227">
                  <a:off x="-1614016" y="3178155"/>
                  <a:ext cx="863140" cy="151232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4" name="组合 53"/>
            <p:cNvGrpSpPr/>
            <p:nvPr/>
          </p:nvGrpSpPr>
          <p:grpSpPr>
            <a:xfrm flipH="1">
              <a:off x="8028907" y="1593564"/>
              <a:ext cx="1795213" cy="2238682"/>
              <a:chOff x="-1707351" y="3178155"/>
              <a:chExt cx="1338966" cy="1669729"/>
            </a:xfrm>
          </p:grpSpPr>
          <p:pic>
            <p:nvPicPr>
              <p:cNvPr id="55" name="图片 5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4360720">
                <a:off x="-1839893" y="3778712"/>
                <a:ext cx="1201714" cy="936630"/>
              </a:xfrm>
              <a:prstGeom prst="rect">
                <a:avLst/>
              </a:prstGeom>
            </p:spPr>
          </p:pic>
          <p:grpSp>
            <p:nvGrpSpPr>
              <p:cNvPr id="56" name="组合 55"/>
              <p:cNvGrpSpPr/>
              <p:nvPr/>
            </p:nvGrpSpPr>
            <p:grpSpPr>
              <a:xfrm>
                <a:off x="-1614016" y="3178155"/>
                <a:ext cx="1245631" cy="1512324"/>
                <a:chOff x="-1614016" y="3178155"/>
                <a:chExt cx="1245631" cy="1512324"/>
              </a:xfrm>
            </p:grpSpPr>
            <p:pic>
              <p:nvPicPr>
                <p:cNvPr id="57" name="图片 5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868440" flipH="1">
                  <a:off x="-1520622" y="3478369"/>
                  <a:ext cx="1392582" cy="911893"/>
                </a:xfrm>
                <a:prstGeom prst="rect">
                  <a:avLst/>
                </a:prstGeom>
              </p:spPr>
            </p:pic>
            <p:pic>
              <p:nvPicPr>
                <p:cNvPr id="58" name="图片 57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8985227">
                  <a:off x="-1614016" y="3178155"/>
                  <a:ext cx="863140" cy="1512324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6" name="宫崎骏-音乐盒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430213" y="-590550"/>
            <a:ext cx="609601" cy="609600"/>
          </a:xfrm>
          <a:prstGeom prst="rect">
            <a:avLst/>
          </a:prstGeom>
        </p:spPr>
      </p:pic>
      <p:sp>
        <p:nvSpPr>
          <p:cNvPr id="14" name="TextBox 3"/>
          <p:cNvSpPr txBox="1"/>
          <p:nvPr/>
        </p:nvSpPr>
        <p:spPr>
          <a:xfrm>
            <a:off x="3237865" y="4272280"/>
            <a:ext cx="61785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恳请各位评委老师批评指正！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16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/>
      <p:bldP spid="35" grpId="0" bldLvl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36880" y="134620"/>
            <a:ext cx="11280775" cy="6501765"/>
            <a:chOff x="442913" y="428624"/>
            <a:chExt cx="11280774" cy="5962652"/>
          </a:xfrm>
        </p:grpSpPr>
        <p:sp>
          <p:nvSpPr>
            <p:cNvPr id="9" name="矩形: 圆角 8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92106" y="1197277"/>
            <a:ext cx="2593954" cy="2595431"/>
            <a:chOff x="304800" y="673100"/>
            <a:chExt cx="4000500" cy="4000500"/>
          </a:xfrm>
          <a:solidFill>
            <a:srgbClr val="F7443D"/>
          </a:solidFill>
          <a:effectLst/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5324777" y="1330022"/>
            <a:ext cx="2328616" cy="2329941"/>
          </a:xfrm>
          <a:prstGeom prst="ellipse">
            <a:avLst/>
          </a:prstGeom>
          <a:noFill/>
          <a:ln w="952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>
              <a:latin typeface="+mn-ea"/>
            </a:endParaRPr>
          </a:p>
        </p:txBody>
      </p:sp>
      <p:cxnSp>
        <p:nvCxnSpPr>
          <p:cNvPr id="20" name="直接连接符 19"/>
          <p:cNvCxnSpPr>
            <a:stCxn id="19" idx="2"/>
          </p:cNvCxnSpPr>
          <p:nvPr/>
        </p:nvCxnSpPr>
        <p:spPr>
          <a:xfrm flipV="1">
            <a:off x="5324777" y="2505152"/>
            <a:ext cx="1882407" cy="1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20"/>
          <p:cNvSpPr/>
          <p:nvPr/>
        </p:nvSpPr>
        <p:spPr>
          <a:xfrm>
            <a:off x="5709920" y="1699895"/>
            <a:ext cx="1567180" cy="44323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6D6D6"/>
              </a:gs>
              <a:gs pos="100000">
                <a:srgbClr val="F7F7F7"/>
              </a:gs>
            </a:gsLst>
            <a:path path="circle">
              <a:fillToRect t="100000" r="100000"/>
            </a:path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5544820" y="1746250"/>
            <a:ext cx="1879600" cy="374650"/>
          </a:xfrm>
          <a:prstGeom prst="rect">
            <a:avLst/>
          </a:prstGeom>
          <a:noFill/>
        </p:spPr>
        <p:txBody>
          <a:bodyPr wrap="square" lIns="68550" tIns="34275" rIns="68550" bIns="34275" rtlCol="0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常规方法诊断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23" name="文本框 9"/>
          <p:cNvSpPr txBox="1"/>
          <p:nvPr/>
        </p:nvSpPr>
        <p:spPr>
          <a:xfrm>
            <a:off x="5982970" y="2162175"/>
            <a:ext cx="1232535" cy="313055"/>
          </a:xfrm>
          <a:prstGeom prst="rect">
            <a:avLst/>
          </a:prstGeom>
          <a:noFill/>
        </p:spPr>
        <p:txBody>
          <a:bodyPr wrap="square" lIns="68550" tIns="34275" rIns="68550" bIns="34275" rtlCol="0">
            <a:spAutoFit/>
          </a:bodyPr>
          <a:lstStyle/>
          <a:p>
            <a:pPr marL="0" lvl="1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耗时3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0min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弧形 23"/>
          <p:cNvSpPr/>
          <p:nvPr/>
        </p:nvSpPr>
        <p:spPr>
          <a:xfrm rot="1761226">
            <a:off x="5124120" y="1089731"/>
            <a:ext cx="2806715" cy="2808312"/>
          </a:xfrm>
          <a:prstGeom prst="arc">
            <a:avLst/>
          </a:prstGeom>
          <a:ln>
            <a:solidFill>
              <a:srgbClr val="7A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>
              <a:latin typeface="+mn-ea"/>
            </a:endParaRPr>
          </a:p>
        </p:txBody>
      </p:sp>
      <p:sp>
        <p:nvSpPr>
          <p:cNvPr id="26" name="矩形 47"/>
          <p:cNvSpPr>
            <a:spLocks noChangeArrowheads="1"/>
          </p:cNvSpPr>
          <p:nvPr/>
        </p:nvSpPr>
        <p:spPr bwMode="auto">
          <a:xfrm>
            <a:off x="7776845" y="352425"/>
            <a:ext cx="4129405" cy="3906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0" tIns="45695" rIns="91390" bIns="45695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·眼底疾病种类繁多，发病率高，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国内青光眼患者达150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0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余万，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确诊率约为20.2%，一旦发病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容易致盲，危害严重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·眼底是人体中唯一一处能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直接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用于观察血管的部位，与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糖尿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病等疾病的诊断密切相关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·人工诊断眼底疾病耗时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较长，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易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发生漏诊、误诊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cxnSp>
        <p:nvCxnSpPr>
          <p:cNvPr id="27" name="直接连接符 26"/>
          <p:cNvCxnSpPr>
            <a:stCxn id="24" idx="0"/>
          </p:cNvCxnSpPr>
          <p:nvPr/>
        </p:nvCxnSpPr>
        <p:spPr>
          <a:xfrm flipV="1">
            <a:off x="7215404" y="705888"/>
            <a:ext cx="570656" cy="573648"/>
          </a:xfrm>
          <a:prstGeom prst="line">
            <a:avLst/>
          </a:prstGeom>
          <a:ln>
            <a:solidFill>
              <a:srgbClr val="7A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/>
          <p:cNvSpPr/>
          <p:nvPr/>
        </p:nvSpPr>
        <p:spPr>
          <a:xfrm>
            <a:off x="5709920" y="2608580"/>
            <a:ext cx="1560830" cy="46926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6D6D6"/>
              </a:gs>
              <a:gs pos="100000">
                <a:srgbClr val="F7F7F7"/>
              </a:gs>
            </a:gsLst>
            <a:path path="circle">
              <a:fillToRect t="100000" r="100000"/>
            </a:path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5535930" y="2675890"/>
            <a:ext cx="1918335" cy="374650"/>
          </a:xfrm>
          <a:prstGeom prst="rect">
            <a:avLst/>
          </a:prstGeom>
          <a:noFill/>
        </p:spPr>
        <p:txBody>
          <a:bodyPr wrap="square" lIns="68550" tIns="34275" rIns="68550" bIns="34275" rtlCol="0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系统辅助诊断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30" name="文本框 9"/>
          <p:cNvSpPr txBox="1"/>
          <p:nvPr/>
        </p:nvSpPr>
        <p:spPr>
          <a:xfrm>
            <a:off x="6041780" y="3107926"/>
            <a:ext cx="1041790" cy="313055"/>
          </a:xfrm>
          <a:prstGeom prst="rect">
            <a:avLst/>
          </a:prstGeom>
          <a:noFill/>
        </p:spPr>
        <p:txBody>
          <a:bodyPr wrap="square" lIns="68550" tIns="34275" rIns="68550" bIns="34275" rtlCol="0">
            <a:spAutoFit/>
          </a:bodyPr>
          <a:lstStyle/>
          <a:p>
            <a:pPr marL="0" lvl="1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耗时10s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 flipH="1" flipV="1">
            <a:off x="4371816" y="1292166"/>
            <a:ext cx="767439" cy="573648"/>
          </a:xfrm>
          <a:prstGeom prst="line">
            <a:avLst/>
          </a:prstGeom>
          <a:ln>
            <a:solidFill>
              <a:srgbClr val="7A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弧形 31"/>
          <p:cNvSpPr/>
          <p:nvPr/>
        </p:nvSpPr>
        <p:spPr>
          <a:xfrm rot="12309032">
            <a:off x="4998230" y="1060894"/>
            <a:ext cx="2806715" cy="2808312"/>
          </a:xfrm>
          <a:prstGeom prst="arc">
            <a:avLst/>
          </a:prstGeom>
          <a:ln>
            <a:solidFill>
              <a:srgbClr val="7A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>
              <a:latin typeface="+mn-ea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2337765" y="1640282"/>
            <a:ext cx="2888611" cy="193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0" tIns="45695" rIns="91390" bIns="45695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l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呈现肉眼难以分辨的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毛细血管，病灶区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的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出血点、渗出物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辅助医生在疾病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早期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诊断治疗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40" name="文本框 9"/>
          <p:cNvSpPr txBox="1"/>
          <p:nvPr/>
        </p:nvSpPr>
        <p:spPr>
          <a:xfrm>
            <a:off x="2833370" y="4246880"/>
            <a:ext cx="6040755" cy="497840"/>
          </a:xfrm>
          <a:prstGeom prst="rect">
            <a:avLst/>
          </a:prstGeom>
          <a:noFill/>
        </p:spPr>
        <p:txBody>
          <a:bodyPr wrap="square" lIns="68550" tIns="34275" rIns="68550" bIns="34275" rtlCol="0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</a:rPr>
              <a:t>现状与展望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315210" y="4135755"/>
            <a:ext cx="8942070" cy="474980"/>
            <a:chOff x="3646" y="5864"/>
            <a:chExt cx="14082" cy="748"/>
          </a:xfrm>
        </p:grpSpPr>
        <p:grpSp>
          <p:nvGrpSpPr>
            <p:cNvPr id="35" name="组合 38"/>
            <p:cNvGrpSpPr/>
            <p:nvPr/>
          </p:nvGrpSpPr>
          <p:grpSpPr>
            <a:xfrm>
              <a:off x="3646" y="5864"/>
              <a:ext cx="829" cy="748"/>
              <a:chOff x="5424755" y="1340768"/>
              <a:chExt cx="670560" cy="604586"/>
            </a:xfrm>
            <a:solidFill>
              <a:srgbClr val="7AB8BF"/>
            </a:solidFill>
          </p:grpSpPr>
          <p:grpSp>
            <p:nvGrpSpPr>
              <p:cNvPr id="36" name="组合 3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  <a:grpFill/>
            </p:grpSpPr>
            <p:sp>
              <p:nvSpPr>
                <p:cNvPr id="38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prstDash val="solid"/>
                  <a:miter lim="800000"/>
                </a:ln>
                <a:effectLst/>
              </p:spPr>
              <p:txBody>
                <a:bodyPr vert="horz" wrap="square" lIns="121882" tIns="60941" rIns="121882" bIns="60941" numCol="1" anchor="t" anchorCtr="0" compatLnSpc="1"/>
                <a:lstStyle/>
                <a:p>
                  <a:endParaRPr lang="zh-CN" altLang="en-US" sz="2400">
                    <a:latin typeface="+mn-ea"/>
                  </a:endParaRPr>
                </a:p>
              </p:txBody>
            </p:sp>
            <p:sp>
              <p:nvSpPr>
                <p:cNvPr id="39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pFill/>
                <a:ln w="12700" cap="flat">
                  <a:solidFill>
                    <a:schemeClr val="bg1"/>
                  </a:solidFill>
                  <a:prstDash val="solid"/>
                  <a:miter lim="800000"/>
                </a:ln>
                <a:effectLst/>
              </p:spPr>
              <p:txBody>
                <a:bodyPr vert="horz" wrap="square" lIns="121882" tIns="60941" rIns="121882" bIns="60941" numCol="1" anchor="t" anchorCtr="0" compatLnSpc="1"/>
                <a:lstStyle/>
                <a:p>
                  <a:endParaRPr lang="zh-CN" altLang="en-US" sz="2400">
                    <a:latin typeface="+mn-ea"/>
                  </a:endParaRPr>
                </a:p>
              </p:txBody>
            </p:sp>
          </p:grpSp>
          <p:sp>
            <p:nvSpPr>
              <p:cNvPr id="37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ysDash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2400">
                  <a:latin typeface="+mn-ea"/>
                </a:endParaRPr>
              </a:p>
            </p:txBody>
          </p:sp>
        </p:grpSp>
        <p:cxnSp>
          <p:nvCxnSpPr>
            <p:cNvPr id="41" name="直接连接符 40"/>
            <p:cNvCxnSpPr/>
            <p:nvPr/>
          </p:nvCxnSpPr>
          <p:spPr>
            <a:xfrm>
              <a:off x="4479" y="6055"/>
              <a:ext cx="12855" cy="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组合 45"/>
            <p:cNvGrpSpPr/>
            <p:nvPr/>
          </p:nvGrpSpPr>
          <p:grpSpPr>
            <a:xfrm>
              <a:off x="17322" y="5952"/>
              <a:ext cx="407" cy="367"/>
              <a:chOff x="3720691" y="2824413"/>
              <a:chExt cx="1341120" cy="1209172"/>
            </a:xfrm>
            <a:solidFill>
              <a:srgbClr val="F7443D"/>
            </a:solidFill>
          </p:grpSpPr>
          <p:sp>
            <p:nvSpPr>
              <p:cNvPr id="43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2400">
                  <a:latin typeface="+mn-ea"/>
                </a:endParaRPr>
              </a:p>
            </p:txBody>
          </p:sp>
          <p:sp>
            <p:nvSpPr>
              <p:cNvPr id="44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2400">
                  <a:latin typeface="+mn-ea"/>
                </a:endParaRPr>
              </a:p>
            </p:txBody>
          </p:sp>
        </p:grpSp>
      </p:grpSp>
      <p:sp>
        <p:nvSpPr>
          <p:cNvPr id="45" name="TextBox 48"/>
          <p:cNvSpPr txBox="1"/>
          <p:nvPr/>
        </p:nvSpPr>
        <p:spPr>
          <a:xfrm>
            <a:off x="2554500" y="4760723"/>
            <a:ext cx="8540379" cy="1936750"/>
          </a:xfrm>
          <a:prstGeom prst="rect">
            <a:avLst/>
          </a:prstGeom>
          <a:noFill/>
        </p:spPr>
        <p:txBody>
          <a:bodyPr wrap="square" lIns="91400" tIns="45699" rIns="91400" bIns="45699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眼科门槛高，医生人数少，人才培养困难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人工智能算法在医疗领域的应用落地困难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治疗过程中难以记录反馈，经验积累困难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算法可用数据集少，临床与研究交接困难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                                      </a:t>
            </a:r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charset="-122"/>
                <a:ea typeface="仿宋" panose="02010609060101010101" charset="-122"/>
              </a:rPr>
              <a:t>  </a:t>
            </a:r>
            <a:endParaRPr lang="zh-CN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4075" y="807720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研究背景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857250" y="1608455"/>
            <a:ext cx="1484630" cy="4223385"/>
            <a:chOff x="1140" y="2032"/>
            <a:chExt cx="2338" cy="6651"/>
          </a:xfrm>
        </p:grpSpPr>
        <p:grpSp>
          <p:nvGrpSpPr>
            <p:cNvPr id="17" name="组合 16"/>
            <p:cNvGrpSpPr/>
            <p:nvPr/>
          </p:nvGrpSpPr>
          <p:grpSpPr>
            <a:xfrm>
              <a:off x="1155" y="2032"/>
              <a:ext cx="2271" cy="3586"/>
              <a:chOff x="1164" y="2356"/>
              <a:chExt cx="2271" cy="3586"/>
            </a:xfrm>
          </p:grpSpPr>
          <p:pic>
            <p:nvPicPr>
              <p:cNvPr id="12" name="图片 11"/>
              <p:cNvPicPr>
                <a:picLocks noChangeAspect="1"/>
              </p:cNvPicPr>
              <p:nvPr/>
            </p:nvPicPr>
            <p:blipFill>
              <a:blip r:embed="rId1">
                <a:clrChange>
                  <a:clrFrom>
                    <a:srgbClr val="FFFFFF">
                      <a:alpha val="100000"/>
                    </a:srgbClr>
                  </a:clrFrom>
                  <a:clrTo>
                    <a:srgbClr val="FFFFFF">
                      <a:alpha val="100000"/>
                      <a:alpha val="0"/>
                    </a:srgbClr>
                  </a:clrTo>
                </a:clrChange>
              </a:blip>
              <a:srcRect b="1415"/>
              <a:stretch>
                <a:fillRect/>
              </a:stretch>
            </p:blipFill>
            <p:spPr>
              <a:xfrm>
                <a:off x="1164" y="2356"/>
                <a:ext cx="1943" cy="1889"/>
              </a:xfrm>
              <a:prstGeom prst="rect">
                <a:avLst/>
              </a:prstGeom>
            </p:spPr>
          </p:pic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>
                      <a:alpha val="100000"/>
                    </a:srgbClr>
                  </a:clrFrom>
                  <a:clrTo>
                    <a:srgbClr val="FFFFFF">
                      <a:alpha val="100000"/>
                      <a:alpha val="0"/>
                    </a:srgbClr>
                  </a:clrTo>
                </a:clrChange>
              </a:blip>
              <a:srcRect t="498"/>
              <a:stretch>
                <a:fillRect/>
              </a:stretch>
            </p:blipFill>
            <p:spPr>
              <a:xfrm>
                <a:off x="1516" y="3869"/>
                <a:ext cx="1919" cy="2073"/>
              </a:xfrm>
              <a:prstGeom prst="rect">
                <a:avLst/>
              </a:prstGeom>
            </p:spPr>
          </p:pic>
        </p:grpSp>
        <p:grpSp>
          <p:nvGrpSpPr>
            <p:cNvPr id="33" name="组合 32"/>
            <p:cNvGrpSpPr/>
            <p:nvPr/>
          </p:nvGrpSpPr>
          <p:grpSpPr>
            <a:xfrm>
              <a:off x="1140" y="5105"/>
              <a:ext cx="2338" cy="3578"/>
              <a:chOff x="1140" y="5123"/>
              <a:chExt cx="2338" cy="3578"/>
            </a:xfrm>
          </p:grpSpPr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>
                      <a:alpha val="100000"/>
                    </a:srgbClr>
                  </a:clrFrom>
                  <a:clrTo>
                    <a:srgbClr val="FFFFFF">
                      <a:alpha val="100000"/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40" y="5123"/>
                <a:ext cx="1912" cy="2049"/>
              </a:xfrm>
              <a:prstGeom prst="rect">
                <a:avLst/>
              </a:prstGeom>
            </p:spPr>
          </p:pic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>
                      <a:alpha val="100000"/>
                    </a:srgbClr>
                  </a:clrFrom>
                  <a:clrTo>
                    <a:srgbClr val="FFFFFF">
                      <a:alpha val="100000"/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507" y="6656"/>
                <a:ext cx="1971" cy="2045"/>
              </a:xfrm>
              <a:prstGeom prst="rect">
                <a:avLst/>
              </a:prstGeom>
            </p:spPr>
          </p:pic>
        </p:grpSp>
      </p:grpSp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2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pic>
        <p:nvPicPr>
          <p:cNvPr id="47" name="图片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2160" y="5695315"/>
            <a:ext cx="400685" cy="464185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7786370" y="5568950"/>
            <a:ext cx="270764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合作方</a:t>
            </a:r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北京友谊医院眼科</a:t>
            </a:r>
            <a:endParaRPr lang="zh-CN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   </a:t>
            </a: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北京同仁医院眼科</a:t>
            </a:r>
            <a:endParaRPr lang="zh-CN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charset="-122"/>
                <a:ea typeface="仿宋" panose="02010609060101010101" charset="-122"/>
                <a:sym typeface="+mn-ea"/>
              </a:rPr>
              <a:t> </a:t>
            </a:r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仿宋" panose="02010609060101010101" charset="-122"/>
                <a:ea typeface="仿宋" panose="02010609060101010101" charset="-122"/>
                <a:sym typeface="+mn-ea"/>
              </a:rPr>
              <a:t>                                </a:t>
            </a:r>
            <a:endParaRPr lang="zh-CN" altLang="en-US" sz="1600" dirty="0"/>
          </a:p>
        </p:txBody>
      </p:sp>
      <p:pic>
        <p:nvPicPr>
          <p:cNvPr id="49" name="图片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0340" y="5685790"/>
            <a:ext cx="508000" cy="502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îSľïḍe"/>
          <p:cNvGrpSpPr/>
          <p:nvPr/>
        </p:nvGrpSpPr>
        <p:grpSpPr>
          <a:xfrm>
            <a:off x="1990090" y="857250"/>
            <a:ext cx="8167370" cy="2053590"/>
            <a:chOff x="866776" y="1754227"/>
            <a:chExt cx="10446965" cy="2626967"/>
          </a:xfrm>
        </p:grpSpPr>
        <p:sp>
          <p:nvSpPr>
            <p:cNvPr id="37" name="ïs1íḍe"/>
            <p:cNvSpPr/>
            <p:nvPr/>
          </p:nvSpPr>
          <p:spPr>
            <a:xfrm>
              <a:off x="6512520" y="2182579"/>
              <a:ext cx="1772290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buClrTx/>
                <a:buSzTx/>
                <a:buFontTx/>
                <a:defRPr/>
              </a:pPr>
              <a:r>
                <a:rPr lang="zh-CN" altLang="en-US" sz="24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精度较低</a:t>
              </a:r>
              <a:endParaRPr lang="zh-CN" altLang="en-US" sz="24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8" name="íṩľîḓé"/>
            <p:cNvSpPr/>
            <p:nvPr/>
          </p:nvSpPr>
          <p:spPr>
            <a:xfrm>
              <a:off x="3883525" y="2182579"/>
              <a:ext cx="177228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sz="24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成本较高</a:t>
              </a:r>
              <a:endParaRPr lang="zh-CN" altLang="en-US" sz="24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9" name="îsļîḑê"/>
            <p:cNvSpPr/>
            <p:nvPr/>
          </p:nvSpPr>
          <p:spPr>
            <a:xfrm>
              <a:off x="1270767" y="2166338"/>
              <a:ext cx="177025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sz="24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效率较低</a:t>
              </a:r>
              <a:endParaRPr lang="zh-CN" altLang="en-US" sz="24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</p:txBody>
        </p:sp>
        <p:sp>
          <p:nvSpPr>
            <p:cNvPr id="60" name="îšḷïḓè"/>
            <p:cNvSpPr/>
            <p:nvPr/>
          </p:nvSpPr>
          <p:spPr bwMode="auto">
            <a:xfrm>
              <a:off x="866776" y="1760315"/>
              <a:ext cx="4998140" cy="2608697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65" name="íŝḻîḍe"/>
            <p:cNvSpPr/>
            <p:nvPr/>
          </p:nvSpPr>
          <p:spPr>
            <a:xfrm>
              <a:off x="3684573" y="1754227"/>
              <a:ext cx="4797158" cy="2626967"/>
            </a:xfrm>
            <a:custGeom>
              <a:avLst/>
              <a:gdLst>
                <a:gd name="connsiteX0" fmla="*/ 0 w 3902075"/>
                <a:gd name="connsiteY0" fmla="*/ 1047871 h 2096659"/>
                <a:gd name="connsiteX1" fmla="*/ 1019175 w 3902075"/>
                <a:gd name="connsiteY1" fmla="*/ 2067046 h 2096659"/>
                <a:gd name="connsiteX2" fmla="*/ 3063875 w 3902075"/>
                <a:gd name="connsiteY2" fmla="*/ 25521 h 2096659"/>
                <a:gd name="connsiteX3" fmla="*/ 3902075 w 3902075"/>
                <a:gd name="connsiteY3" fmla="*/ 866896 h 2096659"/>
                <a:gd name="connsiteX4" fmla="*/ 3902075 w 3902075"/>
                <a:gd name="connsiteY4" fmla="*/ 866896 h 2096659"/>
                <a:gd name="connsiteX0-1" fmla="*/ 0 w 3902075"/>
                <a:gd name="connsiteY0-2" fmla="*/ 1047871 h 2096659"/>
                <a:gd name="connsiteX1-3" fmla="*/ 1019175 w 3902075"/>
                <a:gd name="connsiteY1-4" fmla="*/ 2067046 h 2096659"/>
                <a:gd name="connsiteX2-5" fmla="*/ 3063875 w 3902075"/>
                <a:gd name="connsiteY2-6" fmla="*/ 25521 h 2096659"/>
                <a:gd name="connsiteX3-7" fmla="*/ 3902075 w 3902075"/>
                <a:gd name="connsiteY3-8" fmla="*/ 866896 h 2096659"/>
                <a:gd name="connsiteX4-9" fmla="*/ 3902075 w 3902075"/>
                <a:gd name="connsiteY4-10" fmla="*/ 866896 h 2096659"/>
                <a:gd name="connsiteX0-11" fmla="*/ 0 w 3902075"/>
                <a:gd name="connsiteY0-12" fmla="*/ 1047871 h 2067046"/>
                <a:gd name="connsiteX1-13" fmla="*/ 1019175 w 3902075"/>
                <a:gd name="connsiteY1-14" fmla="*/ 2067046 h 2067046"/>
                <a:gd name="connsiteX2-15" fmla="*/ 3063875 w 3902075"/>
                <a:gd name="connsiteY2-16" fmla="*/ 25521 h 2067046"/>
                <a:gd name="connsiteX3-17" fmla="*/ 3902075 w 3902075"/>
                <a:gd name="connsiteY3-18" fmla="*/ 866896 h 2067046"/>
                <a:gd name="connsiteX4-19" fmla="*/ 3902075 w 3902075"/>
                <a:gd name="connsiteY4-20" fmla="*/ 866896 h 2067046"/>
                <a:gd name="connsiteX0-21" fmla="*/ 0 w 3902075"/>
                <a:gd name="connsiteY0-22" fmla="*/ 1047871 h 2067046"/>
                <a:gd name="connsiteX1-23" fmla="*/ 1019175 w 3902075"/>
                <a:gd name="connsiteY1-24" fmla="*/ 2067046 h 2067046"/>
                <a:gd name="connsiteX2-25" fmla="*/ 3063875 w 3902075"/>
                <a:gd name="connsiteY2-26" fmla="*/ 25521 h 2067046"/>
                <a:gd name="connsiteX3-27" fmla="*/ 3902075 w 3902075"/>
                <a:gd name="connsiteY3-28" fmla="*/ 866896 h 2067046"/>
                <a:gd name="connsiteX4-29" fmla="*/ 3902075 w 3902075"/>
                <a:gd name="connsiteY4-30" fmla="*/ 866896 h 2067046"/>
                <a:gd name="connsiteX0-31" fmla="*/ 0 w 3902075"/>
                <a:gd name="connsiteY0-32" fmla="*/ 1047871 h 2067046"/>
                <a:gd name="connsiteX1-33" fmla="*/ 1019175 w 3902075"/>
                <a:gd name="connsiteY1-34" fmla="*/ 2067046 h 2067046"/>
                <a:gd name="connsiteX2-35" fmla="*/ 3063875 w 3902075"/>
                <a:gd name="connsiteY2-36" fmla="*/ 25521 h 2067046"/>
                <a:gd name="connsiteX3-37" fmla="*/ 3902075 w 3902075"/>
                <a:gd name="connsiteY3-38" fmla="*/ 866896 h 2067046"/>
                <a:gd name="connsiteX4-39" fmla="*/ 3902075 w 3902075"/>
                <a:gd name="connsiteY4-40" fmla="*/ 866896 h 2067046"/>
                <a:gd name="connsiteX0-41" fmla="*/ 0 w 3902075"/>
                <a:gd name="connsiteY0-42" fmla="*/ 1047871 h 2067046"/>
                <a:gd name="connsiteX1-43" fmla="*/ 1019175 w 3902075"/>
                <a:gd name="connsiteY1-44" fmla="*/ 2067046 h 2067046"/>
                <a:gd name="connsiteX2-45" fmla="*/ 3063875 w 3902075"/>
                <a:gd name="connsiteY2-46" fmla="*/ 25521 h 2067046"/>
                <a:gd name="connsiteX3-47" fmla="*/ 3902075 w 3902075"/>
                <a:gd name="connsiteY3-48" fmla="*/ 866896 h 2067046"/>
                <a:gd name="connsiteX4-49" fmla="*/ 3902075 w 3902075"/>
                <a:gd name="connsiteY4-50" fmla="*/ 866896 h 2067046"/>
                <a:gd name="connsiteX0-51" fmla="*/ 0 w 3902075"/>
                <a:gd name="connsiteY0-52" fmla="*/ 1047871 h 2067046"/>
                <a:gd name="connsiteX1-53" fmla="*/ 1019175 w 3902075"/>
                <a:gd name="connsiteY1-54" fmla="*/ 2067046 h 2067046"/>
                <a:gd name="connsiteX2-55" fmla="*/ 3063875 w 3902075"/>
                <a:gd name="connsiteY2-56" fmla="*/ 25521 h 2067046"/>
                <a:gd name="connsiteX3-57" fmla="*/ 3902075 w 3902075"/>
                <a:gd name="connsiteY3-58" fmla="*/ 866896 h 2067046"/>
                <a:gd name="connsiteX4-59" fmla="*/ 3902075 w 3902075"/>
                <a:gd name="connsiteY4-60" fmla="*/ 866896 h 2067046"/>
                <a:gd name="connsiteX0-61" fmla="*/ 0 w 3902075"/>
                <a:gd name="connsiteY0-62" fmla="*/ 1047871 h 2067046"/>
                <a:gd name="connsiteX1-63" fmla="*/ 1019175 w 3902075"/>
                <a:gd name="connsiteY1-64" fmla="*/ 2067046 h 2067046"/>
                <a:gd name="connsiteX2-65" fmla="*/ 3063875 w 3902075"/>
                <a:gd name="connsiteY2-66" fmla="*/ 25521 h 2067046"/>
                <a:gd name="connsiteX3-67" fmla="*/ 3902075 w 3902075"/>
                <a:gd name="connsiteY3-68" fmla="*/ 866896 h 2067046"/>
                <a:gd name="connsiteX4-69" fmla="*/ 3902075 w 3902075"/>
                <a:gd name="connsiteY4-70" fmla="*/ 866896 h 2067046"/>
                <a:gd name="connsiteX0-71" fmla="*/ 0 w 3902075"/>
                <a:gd name="connsiteY0-72" fmla="*/ 1022350 h 2041525"/>
                <a:gd name="connsiteX1-73" fmla="*/ 1019175 w 3902075"/>
                <a:gd name="connsiteY1-74" fmla="*/ 2041525 h 2041525"/>
                <a:gd name="connsiteX2-75" fmla="*/ 3063875 w 3902075"/>
                <a:gd name="connsiteY2-76" fmla="*/ 0 h 2041525"/>
                <a:gd name="connsiteX3-77" fmla="*/ 3902075 w 3902075"/>
                <a:gd name="connsiteY3-78" fmla="*/ 841375 h 2041525"/>
                <a:gd name="connsiteX4-79" fmla="*/ 3902075 w 3902075"/>
                <a:gd name="connsiteY4-80" fmla="*/ 841375 h 2041525"/>
                <a:gd name="connsiteX0-81" fmla="*/ 0 w 3902075"/>
                <a:gd name="connsiteY0-82" fmla="*/ 1022350 h 1879600"/>
                <a:gd name="connsiteX1-83" fmla="*/ 847725 w 3902075"/>
                <a:gd name="connsiteY1-84" fmla="*/ 1879600 h 1879600"/>
                <a:gd name="connsiteX2-85" fmla="*/ 3063875 w 3902075"/>
                <a:gd name="connsiteY2-86" fmla="*/ 0 h 1879600"/>
                <a:gd name="connsiteX3-87" fmla="*/ 3902075 w 3902075"/>
                <a:gd name="connsiteY3-88" fmla="*/ 841375 h 1879600"/>
                <a:gd name="connsiteX4-89" fmla="*/ 3902075 w 3902075"/>
                <a:gd name="connsiteY4-90" fmla="*/ 841375 h 1879600"/>
                <a:gd name="connsiteX0-91" fmla="*/ 0 w 3902075"/>
                <a:gd name="connsiteY0-92" fmla="*/ 1196975 h 2054225"/>
                <a:gd name="connsiteX1-93" fmla="*/ 847725 w 3902075"/>
                <a:gd name="connsiteY1-94" fmla="*/ 2054225 h 2054225"/>
                <a:gd name="connsiteX2-95" fmla="*/ 2895600 w 3902075"/>
                <a:gd name="connsiteY2-96" fmla="*/ 0 h 2054225"/>
                <a:gd name="connsiteX3-97" fmla="*/ 3902075 w 3902075"/>
                <a:gd name="connsiteY3-98" fmla="*/ 1016000 h 2054225"/>
                <a:gd name="connsiteX4-99" fmla="*/ 3902075 w 3902075"/>
                <a:gd name="connsiteY4-100" fmla="*/ 1016000 h 2054225"/>
                <a:gd name="connsiteX0-101" fmla="*/ 0 w 3902075"/>
                <a:gd name="connsiteY0-102" fmla="*/ 1196975 h 2054225"/>
                <a:gd name="connsiteX1-103" fmla="*/ 847725 w 3902075"/>
                <a:gd name="connsiteY1-104" fmla="*/ 2054225 h 2054225"/>
                <a:gd name="connsiteX2-105" fmla="*/ 2895600 w 3902075"/>
                <a:gd name="connsiteY2-106" fmla="*/ 0 h 2054225"/>
                <a:gd name="connsiteX3-107" fmla="*/ 3751060 w 3902075"/>
                <a:gd name="connsiteY3-108" fmla="*/ 864864 h 2054225"/>
                <a:gd name="connsiteX4-109" fmla="*/ 3902075 w 3902075"/>
                <a:gd name="connsiteY4-110" fmla="*/ 1016000 h 2054225"/>
                <a:gd name="connsiteX5" fmla="*/ 3902075 w 3902075"/>
                <a:gd name="connsiteY5" fmla="*/ 1016000 h 2054225"/>
                <a:gd name="connsiteX0-111" fmla="*/ 0 w 3902075"/>
                <a:gd name="connsiteY0-112" fmla="*/ 1196975 h 2054225"/>
                <a:gd name="connsiteX1-113" fmla="*/ 847725 w 3902075"/>
                <a:gd name="connsiteY1-114" fmla="*/ 2054225 h 2054225"/>
                <a:gd name="connsiteX2-115" fmla="*/ 2895600 w 3902075"/>
                <a:gd name="connsiteY2-116" fmla="*/ 0 h 2054225"/>
                <a:gd name="connsiteX3-117" fmla="*/ 3751060 w 3902075"/>
                <a:gd name="connsiteY3-118" fmla="*/ 864864 h 2054225"/>
                <a:gd name="connsiteX4-119" fmla="*/ 3902075 w 3902075"/>
                <a:gd name="connsiteY4-120" fmla="*/ 1016000 h 2054225"/>
                <a:gd name="connsiteX0-121" fmla="*/ 0 w 3751060"/>
                <a:gd name="connsiteY0-122" fmla="*/ 1196975 h 2054225"/>
                <a:gd name="connsiteX1-123" fmla="*/ 847725 w 3751060"/>
                <a:gd name="connsiteY1-124" fmla="*/ 2054225 h 2054225"/>
                <a:gd name="connsiteX2-125" fmla="*/ 2895600 w 3751060"/>
                <a:gd name="connsiteY2-126" fmla="*/ 0 h 2054225"/>
                <a:gd name="connsiteX3-127" fmla="*/ 3751060 w 3751060"/>
                <a:gd name="connsiteY3-128" fmla="*/ 864864 h 20542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751060" h="2054225">
                  <a:moveTo>
                    <a:pt x="0" y="1196975"/>
                  </a:moveTo>
                  <a:cubicBezTo>
                    <a:pt x="339725" y="1536700"/>
                    <a:pt x="508000" y="1714500"/>
                    <a:pt x="847725" y="2054225"/>
                  </a:cubicBezTo>
                  <a:lnTo>
                    <a:pt x="2895600" y="0"/>
                  </a:lnTo>
                  <a:lnTo>
                    <a:pt x="3751060" y="864864"/>
                  </a:lnTo>
                </a:path>
              </a:pathLst>
            </a:custGeom>
            <a:noFill/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66" name="ï$ļíḓe"/>
            <p:cNvSpPr/>
            <p:nvPr/>
          </p:nvSpPr>
          <p:spPr bwMode="auto">
            <a:xfrm flipH="1" flipV="1">
              <a:off x="6315601" y="1766408"/>
              <a:ext cx="4998140" cy="2610727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67" name="ïSľîḍè"/>
            <p:cNvSpPr/>
            <p:nvPr/>
          </p:nvSpPr>
          <p:spPr>
            <a:xfrm>
              <a:off x="9157760" y="2182579"/>
              <a:ext cx="177228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>
                <a:defRPr/>
              </a:pPr>
              <a:r>
                <a:rPr lang="zh-CN" altLang="en-US" sz="24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功能单一</a:t>
              </a:r>
              <a:endParaRPr lang="zh-CN" altLang="en-US" sz="24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36563" y="471169"/>
            <a:ext cx="11280774" cy="5962652"/>
            <a:chOff x="442913" y="428624"/>
            <a:chExt cx="11280774" cy="5962652"/>
          </a:xfrm>
        </p:grpSpPr>
        <p:sp>
          <p:nvSpPr>
            <p:cNvPr id="9" name="矩形: 圆角 8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3993299" y="3697082"/>
            <a:ext cx="4216835" cy="2486677"/>
            <a:chOff x="2991580" y="1981806"/>
            <a:chExt cx="3162626" cy="1865008"/>
          </a:xfrm>
        </p:grpSpPr>
        <p:sp>
          <p:nvSpPr>
            <p:cNvPr id="103" name="任意多边形: 形状 3"/>
            <p:cNvSpPr/>
            <p:nvPr/>
          </p:nvSpPr>
          <p:spPr>
            <a:xfrm rot="4680292" flipH="1" flipV="1">
              <a:off x="4921199" y="2613806"/>
              <a:ext cx="867967" cy="1598047"/>
            </a:xfrm>
            <a:custGeom>
              <a:avLst/>
              <a:gdLst>
                <a:gd name="connsiteX0" fmla="*/ 578645 w 1157289"/>
                <a:gd name="connsiteY0" fmla="*/ 0 h 2130729"/>
                <a:gd name="connsiteX1" fmla="*/ 596658 w 1157289"/>
                <a:gd name="connsiteY1" fmla="*/ 10943 h 2130729"/>
                <a:gd name="connsiteX2" fmla="*/ 1157289 w 1157289"/>
                <a:gd name="connsiteY2" fmla="*/ 1065364 h 2130729"/>
                <a:gd name="connsiteX3" fmla="*/ 596658 w 1157289"/>
                <a:gd name="connsiteY3" fmla="*/ 2119785 h 2130729"/>
                <a:gd name="connsiteX4" fmla="*/ 578645 w 1157289"/>
                <a:gd name="connsiteY4" fmla="*/ 2130729 h 2130729"/>
                <a:gd name="connsiteX5" fmla="*/ 560631 w 1157289"/>
                <a:gd name="connsiteY5" fmla="*/ 2119785 h 2130729"/>
                <a:gd name="connsiteX6" fmla="*/ 0 w 1157289"/>
                <a:gd name="connsiteY6" fmla="*/ 1065364 h 2130729"/>
                <a:gd name="connsiteX7" fmla="*/ 560631 w 1157289"/>
                <a:gd name="connsiteY7" fmla="*/ 10943 h 2130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7289" h="2130729">
                  <a:moveTo>
                    <a:pt x="578645" y="0"/>
                  </a:moveTo>
                  <a:lnTo>
                    <a:pt x="596658" y="10943"/>
                  </a:lnTo>
                  <a:cubicBezTo>
                    <a:pt x="934903" y="239457"/>
                    <a:pt x="1157289" y="626440"/>
                    <a:pt x="1157289" y="1065364"/>
                  </a:cubicBezTo>
                  <a:cubicBezTo>
                    <a:pt x="1157289" y="1504289"/>
                    <a:pt x="934903" y="1891272"/>
                    <a:pt x="596658" y="2119785"/>
                  </a:cubicBezTo>
                  <a:lnTo>
                    <a:pt x="578645" y="2130729"/>
                  </a:lnTo>
                  <a:lnTo>
                    <a:pt x="560631" y="2119785"/>
                  </a:lnTo>
                  <a:cubicBezTo>
                    <a:pt x="222387" y="1891272"/>
                    <a:pt x="0" y="1504289"/>
                    <a:pt x="0" y="1065364"/>
                  </a:cubicBezTo>
                  <a:cubicBezTo>
                    <a:pt x="0" y="626440"/>
                    <a:pt x="222387" y="239457"/>
                    <a:pt x="560631" y="10943"/>
                  </a:cubicBezTo>
                  <a:close/>
                </a:path>
              </a:pathLst>
            </a:custGeom>
            <a:solidFill>
              <a:srgbClr val="F7443D">
                <a:alpha val="85000"/>
              </a:srgb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2991580" y="1981806"/>
              <a:ext cx="2884335" cy="1865008"/>
              <a:chOff x="2991580" y="1981806"/>
              <a:chExt cx="2884335" cy="1865008"/>
            </a:xfrm>
          </p:grpSpPr>
          <p:sp>
            <p:nvSpPr>
              <p:cNvPr id="105" name="任意多边形: 形状 4"/>
              <p:cNvSpPr/>
              <p:nvPr/>
            </p:nvSpPr>
            <p:spPr>
              <a:xfrm rot="2397114" flipH="1" flipV="1">
                <a:off x="4649987" y="2166823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7AB8BF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6" name="任意多边形: 形状 5"/>
              <p:cNvSpPr/>
              <p:nvPr/>
            </p:nvSpPr>
            <p:spPr>
              <a:xfrm rot="16919708" flipH="1">
                <a:off x="3356620" y="2613807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7AB8BF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7" name="任意多边形: 形状 6"/>
              <p:cNvSpPr/>
              <p:nvPr/>
            </p:nvSpPr>
            <p:spPr>
              <a:xfrm>
                <a:off x="4138016" y="1981806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8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8" name="任意多边形: 形状 7"/>
              <p:cNvSpPr/>
              <p:nvPr/>
            </p:nvSpPr>
            <p:spPr>
              <a:xfrm rot="19202886" flipV="1">
                <a:off x="3626046" y="2166823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F7443D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9" name="任意多边形: 形状 30"/>
              <p:cNvSpPr/>
              <p:nvPr/>
            </p:nvSpPr>
            <p:spPr bwMode="auto">
              <a:xfrm>
                <a:off x="5169592" y="2464224"/>
                <a:ext cx="340687" cy="342326"/>
              </a:xfrm>
              <a:custGeom>
                <a:avLst/>
                <a:gdLst>
                  <a:gd name="connsiteX0" fmla="*/ 119063 w 330200"/>
                  <a:gd name="connsiteY0" fmla="*/ 203200 h 331788"/>
                  <a:gd name="connsiteX1" fmla="*/ 137172 w 330200"/>
                  <a:gd name="connsiteY1" fmla="*/ 203200 h 331788"/>
                  <a:gd name="connsiteX2" fmla="*/ 153988 w 330200"/>
                  <a:gd name="connsiteY2" fmla="*/ 229508 h 331788"/>
                  <a:gd name="connsiteX3" fmla="*/ 153988 w 330200"/>
                  <a:gd name="connsiteY3" fmla="*/ 249238 h 331788"/>
                  <a:gd name="connsiteX4" fmla="*/ 119063 w 330200"/>
                  <a:gd name="connsiteY4" fmla="*/ 203200 h 331788"/>
                  <a:gd name="connsiteX5" fmla="*/ 176213 w 330200"/>
                  <a:gd name="connsiteY5" fmla="*/ 158750 h 331788"/>
                  <a:gd name="connsiteX6" fmla="*/ 211138 w 330200"/>
                  <a:gd name="connsiteY6" fmla="*/ 203994 h 331788"/>
                  <a:gd name="connsiteX7" fmla="*/ 176213 w 330200"/>
                  <a:gd name="connsiteY7" fmla="*/ 249238 h 331788"/>
                  <a:gd name="connsiteX8" fmla="*/ 176213 w 330200"/>
                  <a:gd name="connsiteY8" fmla="*/ 229848 h 331788"/>
                  <a:gd name="connsiteX9" fmla="*/ 193029 w 330200"/>
                  <a:gd name="connsiteY9" fmla="*/ 203994 h 331788"/>
                  <a:gd name="connsiteX10" fmla="*/ 176213 w 330200"/>
                  <a:gd name="connsiteY10" fmla="*/ 178141 h 331788"/>
                  <a:gd name="connsiteX11" fmla="*/ 176213 w 330200"/>
                  <a:gd name="connsiteY11" fmla="*/ 158750 h 331788"/>
                  <a:gd name="connsiteX12" fmla="*/ 176213 w 330200"/>
                  <a:gd name="connsiteY12" fmla="*/ 82550 h 331788"/>
                  <a:gd name="connsiteX13" fmla="*/ 211138 w 330200"/>
                  <a:gd name="connsiteY13" fmla="*/ 128588 h 331788"/>
                  <a:gd name="connsiteX14" fmla="*/ 193029 w 330200"/>
                  <a:gd name="connsiteY14" fmla="*/ 128588 h 331788"/>
                  <a:gd name="connsiteX15" fmla="*/ 176213 w 330200"/>
                  <a:gd name="connsiteY15" fmla="*/ 102281 h 331788"/>
                  <a:gd name="connsiteX16" fmla="*/ 176213 w 330200"/>
                  <a:gd name="connsiteY16" fmla="*/ 82550 h 331788"/>
                  <a:gd name="connsiteX17" fmla="*/ 153988 w 330200"/>
                  <a:gd name="connsiteY17" fmla="*/ 82550 h 331788"/>
                  <a:gd name="connsiteX18" fmla="*/ 153988 w 330200"/>
                  <a:gd name="connsiteY18" fmla="*/ 101941 h 331788"/>
                  <a:gd name="connsiteX19" fmla="*/ 137172 w 330200"/>
                  <a:gd name="connsiteY19" fmla="*/ 127794 h 331788"/>
                  <a:gd name="connsiteX20" fmla="*/ 153988 w 330200"/>
                  <a:gd name="connsiteY20" fmla="*/ 153648 h 331788"/>
                  <a:gd name="connsiteX21" fmla="*/ 153988 w 330200"/>
                  <a:gd name="connsiteY21" fmla="*/ 173038 h 331788"/>
                  <a:gd name="connsiteX22" fmla="*/ 119063 w 330200"/>
                  <a:gd name="connsiteY22" fmla="*/ 127794 h 331788"/>
                  <a:gd name="connsiteX23" fmla="*/ 153988 w 330200"/>
                  <a:gd name="connsiteY23" fmla="*/ 82550 h 331788"/>
                  <a:gd name="connsiteX24" fmla="*/ 157163 w 330200"/>
                  <a:gd name="connsiteY24" fmla="*/ 76200 h 331788"/>
                  <a:gd name="connsiteX25" fmla="*/ 173038 w 330200"/>
                  <a:gd name="connsiteY25" fmla="*/ 76200 h 331788"/>
                  <a:gd name="connsiteX26" fmla="*/ 173038 w 330200"/>
                  <a:gd name="connsiteY26" fmla="*/ 255588 h 331788"/>
                  <a:gd name="connsiteX27" fmla="*/ 157163 w 330200"/>
                  <a:gd name="connsiteY27" fmla="*/ 255588 h 331788"/>
                  <a:gd name="connsiteX28" fmla="*/ 165101 w 330200"/>
                  <a:gd name="connsiteY28" fmla="*/ 33337 h 331788"/>
                  <a:gd name="connsiteX29" fmla="*/ 33338 w 330200"/>
                  <a:gd name="connsiteY29" fmla="*/ 165894 h 331788"/>
                  <a:gd name="connsiteX30" fmla="*/ 165101 w 330200"/>
                  <a:gd name="connsiteY30" fmla="*/ 298451 h 331788"/>
                  <a:gd name="connsiteX31" fmla="*/ 296864 w 330200"/>
                  <a:gd name="connsiteY31" fmla="*/ 165894 h 331788"/>
                  <a:gd name="connsiteX32" fmla="*/ 165101 w 330200"/>
                  <a:gd name="connsiteY32" fmla="*/ 33337 h 331788"/>
                  <a:gd name="connsiteX33" fmla="*/ 165100 w 330200"/>
                  <a:gd name="connsiteY33" fmla="*/ 30162 h 331788"/>
                  <a:gd name="connsiteX34" fmla="*/ 301625 w 330200"/>
                  <a:gd name="connsiteY34" fmla="*/ 165894 h 331788"/>
                  <a:gd name="connsiteX35" fmla="*/ 165100 w 330200"/>
                  <a:gd name="connsiteY35" fmla="*/ 301626 h 331788"/>
                  <a:gd name="connsiteX36" fmla="*/ 28575 w 330200"/>
                  <a:gd name="connsiteY36" fmla="*/ 165894 h 331788"/>
                  <a:gd name="connsiteX37" fmla="*/ 165100 w 330200"/>
                  <a:gd name="connsiteY37" fmla="*/ 30162 h 331788"/>
                  <a:gd name="connsiteX38" fmla="*/ 165101 w 330200"/>
                  <a:gd name="connsiteY38" fmla="*/ 15875 h 331788"/>
                  <a:gd name="connsiteX39" fmla="*/ 14288 w 330200"/>
                  <a:gd name="connsiteY39" fmla="*/ 165894 h 331788"/>
                  <a:gd name="connsiteX40" fmla="*/ 165101 w 330200"/>
                  <a:gd name="connsiteY40" fmla="*/ 315913 h 331788"/>
                  <a:gd name="connsiteX41" fmla="*/ 315914 w 330200"/>
                  <a:gd name="connsiteY41" fmla="*/ 165894 h 331788"/>
                  <a:gd name="connsiteX42" fmla="*/ 165101 w 330200"/>
                  <a:gd name="connsiteY42" fmla="*/ 15875 h 331788"/>
                  <a:gd name="connsiteX43" fmla="*/ 165100 w 330200"/>
                  <a:gd name="connsiteY43" fmla="*/ 0 h 331788"/>
                  <a:gd name="connsiteX44" fmla="*/ 330200 w 330200"/>
                  <a:gd name="connsiteY44" fmla="*/ 165894 h 331788"/>
                  <a:gd name="connsiteX45" fmla="*/ 165100 w 330200"/>
                  <a:gd name="connsiteY45" fmla="*/ 331788 h 331788"/>
                  <a:gd name="connsiteX46" fmla="*/ 0 w 330200"/>
                  <a:gd name="connsiteY46" fmla="*/ 165894 h 331788"/>
                  <a:gd name="connsiteX47" fmla="*/ 165100 w 330200"/>
                  <a:gd name="connsiteY47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30200" h="331788">
                    <a:moveTo>
                      <a:pt x="119063" y="203200"/>
                    </a:moveTo>
                    <a:cubicBezTo>
                      <a:pt x="119063" y="203200"/>
                      <a:pt x="119063" y="203200"/>
                      <a:pt x="137172" y="203200"/>
                    </a:cubicBezTo>
                    <a:cubicBezTo>
                      <a:pt x="137172" y="215039"/>
                      <a:pt x="143640" y="225562"/>
                      <a:pt x="153988" y="229508"/>
                    </a:cubicBezTo>
                    <a:lnTo>
                      <a:pt x="153988" y="249238"/>
                    </a:lnTo>
                    <a:cubicBezTo>
                      <a:pt x="133292" y="243977"/>
                      <a:pt x="119063" y="225562"/>
                      <a:pt x="119063" y="203200"/>
                    </a:cubicBezTo>
                    <a:close/>
                    <a:moveTo>
                      <a:pt x="176213" y="158750"/>
                    </a:moveTo>
                    <a:cubicBezTo>
                      <a:pt x="196909" y="163921"/>
                      <a:pt x="211138" y="182019"/>
                      <a:pt x="211138" y="203994"/>
                    </a:cubicBezTo>
                    <a:cubicBezTo>
                      <a:pt x="211138" y="225970"/>
                      <a:pt x="196909" y="244068"/>
                      <a:pt x="176213" y="249238"/>
                    </a:cubicBezTo>
                    <a:cubicBezTo>
                      <a:pt x="176213" y="249238"/>
                      <a:pt x="176213" y="249238"/>
                      <a:pt x="176213" y="229848"/>
                    </a:cubicBezTo>
                    <a:cubicBezTo>
                      <a:pt x="186561" y="225970"/>
                      <a:pt x="193029" y="215628"/>
                      <a:pt x="193029" y="203994"/>
                    </a:cubicBezTo>
                    <a:cubicBezTo>
                      <a:pt x="193029" y="192360"/>
                      <a:pt x="186561" y="183311"/>
                      <a:pt x="176213" y="178141"/>
                    </a:cubicBezTo>
                    <a:cubicBezTo>
                      <a:pt x="176213" y="178141"/>
                      <a:pt x="176213" y="178141"/>
                      <a:pt x="176213" y="158750"/>
                    </a:cubicBezTo>
                    <a:close/>
                    <a:moveTo>
                      <a:pt x="176213" y="82550"/>
                    </a:moveTo>
                    <a:cubicBezTo>
                      <a:pt x="196909" y="87812"/>
                      <a:pt x="211138" y="106227"/>
                      <a:pt x="211138" y="128588"/>
                    </a:cubicBezTo>
                    <a:cubicBezTo>
                      <a:pt x="211138" y="128588"/>
                      <a:pt x="211138" y="128588"/>
                      <a:pt x="193029" y="128588"/>
                    </a:cubicBezTo>
                    <a:cubicBezTo>
                      <a:pt x="193029" y="116750"/>
                      <a:pt x="186561" y="106227"/>
                      <a:pt x="176213" y="102281"/>
                    </a:cubicBezTo>
                    <a:cubicBezTo>
                      <a:pt x="176213" y="102281"/>
                      <a:pt x="176213" y="102281"/>
                      <a:pt x="176213" y="82550"/>
                    </a:cubicBezTo>
                    <a:close/>
                    <a:moveTo>
                      <a:pt x="153988" y="82550"/>
                    </a:moveTo>
                    <a:cubicBezTo>
                      <a:pt x="153988" y="82550"/>
                      <a:pt x="153988" y="82550"/>
                      <a:pt x="153988" y="101941"/>
                    </a:cubicBezTo>
                    <a:cubicBezTo>
                      <a:pt x="143640" y="105819"/>
                      <a:pt x="137172" y="116160"/>
                      <a:pt x="137172" y="127794"/>
                    </a:cubicBezTo>
                    <a:cubicBezTo>
                      <a:pt x="137172" y="139428"/>
                      <a:pt x="143640" y="148477"/>
                      <a:pt x="153988" y="153648"/>
                    </a:cubicBezTo>
                    <a:cubicBezTo>
                      <a:pt x="153988" y="153648"/>
                      <a:pt x="153988" y="153648"/>
                      <a:pt x="153988" y="173038"/>
                    </a:cubicBezTo>
                    <a:cubicBezTo>
                      <a:pt x="133292" y="167868"/>
                      <a:pt x="119063" y="149770"/>
                      <a:pt x="119063" y="127794"/>
                    </a:cubicBezTo>
                    <a:cubicBezTo>
                      <a:pt x="119063" y="105819"/>
                      <a:pt x="133292" y="87721"/>
                      <a:pt x="153988" y="82550"/>
                    </a:cubicBezTo>
                    <a:close/>
                    <a:moveTo>
                      <a:pt x="157163" y="76200"/>
                    </a:moveTo>
                    <a:lnTo>
                      <a:pt x="173038" y="76200"/>
                    </a:lnTo>
                    <a:lnTo>
                      <a:pt x="173038" y="255588"/>
                    </a:lnTo>
                    <a:lnTo>
                      <a:pt x="157163" y="255588"/>
                    </a:lnTo>
                    <a:close/>
                    <a:moveTo>
                      <a:pt x="165101" y="33337"/>
                    </a:moveTo>
                    <a:cubicBezTo>
                      <a:pt x="92330" y="33337"/>
                      <a:pt x="33338" y="92685"/>
                      <a:pt x="33338" y="165894"/>
                    </a:cubicBezTo>
                    <a:cubicBezTo>
                      <a:pt x="33338" y="239103"/>
                      <a:pt x="92330" y="298451"/>
                      <a:pt x="165101" y="298451"/>
                    </a:cubicBezTo>
                    <a:cubicBezTo>
                      <a:pt x="237872" y="298451"/>
                      <a:pt x="296864" y="239103"/>
                      <a:pt x="296864" y="165894"/>
                    </a:cubicBezTo>
                    <a:cubicBezTo>
                      <a:pt x="296864" y="92685"/>
                      <a:pt x="237872" y="33337"/>
                      <a:pt x="165101" y="33337"/>
                    </a:cubicBezTo>
                    <a:close/>
                    <a:moveTo>
                      <a:pt x="165100" y="30162"/>
                    </a:moveTo>
                    <a:cubicBezTo>
                      <a:pt x="240501" y="30162"/>
                      <a:pt x="301625" y="90931"/>
                      <a:pt x="301625" y="165894"/>
                    </a:cubicBezTo>
                    <a:cubicBezTo>
                      <a:pt x="301625" y="240857"/>
                      <a:pt x="240501" y="301626"/>
                      <a:pt x="165100" y="301626"/>
                    </a:cubicBezTo>
                    <a:cubicBezTo>
                      <a:pt x="89699" y="301626"/>
                      <a:pt x="28575" y="240857"/>
                      <a:pt x="28575" y="165894"/>
                    </a:cubicBezTo>
                    <a:cubicBezTo>
                      <a:pt x="28575" y="90931"/>
                      <a:pt x="89699" y="30162"/>
                      <a:pt x="165100" y="30162"/>
                    </a:cubicBezTo>
                    <a:close/>
                    <a:moveTo>
                      <a:pt x="165101" y="15875"/>
                    </a:moveTo>
                    <a:cubicBezTo>
                      <a:pt x="81809" y="15875"/>
                      <a:pt x="14288" y="83041"/>
                      <a:pt x="14288" y="165894"/>
                    </a:cubicBezTo>
                    <a:cubicBezTo>
                      <a:pt x="14288" y="248747"/>
                      <a:pt x="81809" y="315913"/>
                      <a:pt x="165101" y="315913"/>
                    </a:cubicBezTo>
                    <a:cubicBezTo>
                      <a:pt x="248393" y="315913"/>
                      <a:pt x="315914" y="248747"/>
                      <a:pt x="315914" y="165894"/>
                    </a:cubicBezTo>
                    <a:cubicBezTo>
                      <a:pt x="315914" y="83041"/>
                      <a:pt x="248393" y="15875"/>
                      <a:pt x="165101" y="15875"/>
                    </a:cubicBezTo>
                    <a:close/>
                    <a:moveTo>
                      <a:pt x="165100" y="0"/>
                    </a:moveTo>
                    <a:cubicBezTo>
                      <a:pt x="256282" y="0"/>
                      <a:pt x="330200" y="74273"/>
                      <a:pt x="330200" y="165894"/>
                    </a:cubicBezTo>
                    <a:cubicBezTo>
                      <a:pt x="330200" y="257515"/>
                      <a:pt x="256282" y="331788"/>
                      <a:pt x="165100" y="331788"/>
                    </a:cubicBezTo>
                    <a:cubicBezTo>
                      <a:pt x="73918" y="331788"/>
                      <a:pt x="0" y="257515"/>
                      <a:pt x="0" y="165894"/>
                    </a:cubicBezTo>
                    <a:cubicBezTo>
                      <a:pt x="0" y="74273"/>
                      <a:pt x="73918" y="0"/>
                      <a:pt x="1651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0" name="任意多边形: 形状 14"/>
              <p:cNvSpPr>
                <a:spLocks noChangeAspect="1"/>
              </p:cNvSpPr>
              <p:nvPr/>
            </p:nvSpPr>
            <p:spPr bwMode="auto">
              <a:xfrm>
                <a:off x="3648389" y="2505119"/>
                <a:ext cx="369924" cy="312612"/>
              </a:xfrm>
              <a:custGeom>
                <a:avLst/>
                <a:gdLst>
                  <a:gd name="connsiteX0" fmla="*/ 46038 w 338138"/>
                  <a:gd name="connsiteY0" fmla="*/ 261938 h 285751"/>
                  <a:gd name="connsiteX1" fmla="*/ 38100 w 338138"/>
                  <a:gd name="connsiteY1" fmla="*/ 270670 h 285751"/>
                  <a:gd name="connsiteX2" fmla="*/ 46038 w 338138"/>
                  <a:gd name="connsiteY2" fmla="*/ 279402 h 285751"/>
                  <a:gd name="connsiteX3" fmla="*/ 53976 w 338138"/>
                  <a:gd name="connsiteY3" fmla="*/ 270670 h 285751"/>
                  <a:gd name="connsiteX4" fmla="*/ 46038 w 338138"/>
                  <a:gd name="connsiteY4" fmla="*/ 261938 h 285751"/>
                  <a:gd name="connsiteX5" fmla="*/ 288131 w 338138"/>
                  <a:gd name="connsiteY5" fmla="*/ 184150 h 285751"/>
                  <a:gd name="connsiteX6" fmla="*/ 277812 w 338138"/>
                  <a:gd name="connsiteY6" fmla="*/ 194469 h 285751"/>
                  <a:gd name="connsiteX7" fmla="*/ 288131 w 338138"/>
                  <a:gd name="connsiteY7" fmla="*/ 204788 h 285751"/>
                  <a:gd name="connsiteX8" fmla="*/ 298450 w 338138"/>
                  <a:gd name="connsiteY8" fmla="*/ 194469 h 285751"/>
                  <a:gd name="connsiteX9" fmla="*/ 288131 w 338138"/>
                  <a:gd name="connsiteY9" fmla="*/ 184150 h 285751"/>
                  <a:gd name="connsiteX10" fmla="*/ 19050 w 338138"/>
                  <a:gd name="connsiteY10" fmla="*/ 165100 h 285751"/>
                  <a:gd name="connsiteX11" fmla="*/ 19050 w 338138"/>
                  <a:gd name="connsiteY11" fmla="*/ 242888 h 285751"/>
                  <a:gd name="connsiteX12" fmla="*/ 73025 w 338138"/>
                  <a:gd name="connsiteY12" fmla="*/ 242888 h 285751"/>
                  <a:gd name="connsiteX13" fmla="*/ 73025 w 338138"/>
                  <a:gd name="connsiteY13" fmla="*/ 165100 h 285751"/>
                  <a:gd name="connsiteX14" fmla="*/ 12010 w 338138"/>
                  <a:gd name="connsiteY14" fmla="*/ 141288 h 285751"/>
                  <a:gd name="connsiteX15" fmla="*/ 81400 w 338138"/>
                  <a:gd name="connsiteY15" fmla="*/ 141288 h 285751"/>
                  <a:gd name="connsiteX16" fmla="*/ 92075 w 338138"/>
                  <a:gd name="connsiteY16" fmla="*/ 153107 h 285751"/>
                  <a:gd name="connsiteX17" fmla="*/ 92075 w 338138"/>
                  <a:gd name="connsiteY17" fmla="*/ 273932 h 285751"/>
                  <a:gd name="connsiteX18" fmla="*/ 81400 w 338138"/>
                  <a:gd name="connsiteY18" fmla="*/ 285751 h 285751"/>
                  <a:gd name="connsiteX19" fmla="*/ 12010 w 338138"/>
                  <a:gd name="connsiteY19" fmla="*/ 285751 h 285751"/>
                  <a:gd name="connsiteX20" fmla="*/ 0 w 338138"/>
                  <a:gd name="connsiteY20" fmla="*/ 273932 h 285751"/>
                  <a:gd name="connsiteX21" fmla="*/ 0 w 338138"/>
                  <a:gd name="connsiteY21" fmla="*/ 153107 h 285751"/>
                  <a:gd name="connsiteX22" fmla="*/ 12010 w 338138"/>
                  <a:gd name="connsiteY22" fmla="*/ 141288 h 285751"/>
                  <a:gd name="connsiteX23" fmla="*/ 55002 w 338138"/>
                  <a:gd name="connsiteY23" fmla="*/ 82550 h 285751"/>
                  <a:gd name="connsiteX24" fmla="*/ 175185 w 338138"/>
                  <a:gd name="connsiteY24" fmla="*/ 82550 h 285751"/>
                  <a:gd name="connsiteX25" fmla="*/ 193675 w 338138"/>
                  <a:gd name="connsiteY25" fmla="*/ 99703 h 285751"/>
                  <a:gd name="connsiteX26" fmla="*/ 193675 w 338138"/>
                  <a:gd name="connsiteY26" fmla="*/ 268597 h 285751"/>
                  <a:gd name="connsiteX27" fmla="*/ 175185 w 338138"/>
                  <a:gd name="connsiteY27" fmla="*/ 285750 h 285751"/>
                  <a:gd name="connsiteX28" fmla="*/ 107830 w 338138"/>
                  <a:gd name="connsiteY28" fmla="*/ 285750 h 285751"/>
                  <a:gd name="connsiteX29" fmla="*/ 109151 w 338138"/>
                  <a:gd name="connsiteY29" fmla="*/ 276514 h 285751"/>
                  <a:gd name="connsiteX30" fmla="*/ 109151 w 338138"/>
                  <a:gd name="connsiteY30" fmla="*/ 273875 h 285751"/>
                  <a:gd name="connsiteX31" fmla="*/ 115754 w 338138"/>
                  <a:gd name="connsiteY31" fmla="*/ 275194 h 285751"/>
                  <a:gd name="connsiteX32" fmla="*/ 124999 w 338138"/>
                  <a:gd name="connsiteY32" fmla="*/ 264639 h 285751"/>
                  <a:gd name="connsiteX33" fmla="*/ 115754 w 338138"/>
                  <a:gd name="connsiteY33" fmla="*/ 254083 h 285751"/>
                  <a:gd name="connsiteX34" fmla="*/ 109151 w 338138"/>
                  <a:gd name="connsiteY34" fmla="*/ 256722 h 285751"/>
                  <a:gd name="connsiteX35" fmla="*/ 109151 w 338138"/>
                  <a:gd name="connsiteY35" fmla="*/ 235610 h 285751"/>
                  <a:gd name="connsiteX36" fmla="*/ 168582 w 338138"/>
                  <a:gd name="connsiteY36" fmla="*/ 235610 h 285751"/>
                  <a:gd name="connsiteX37" fmla="*/ 168582 w 338138"/>
                  <a:gd name="connsiteY37" fmla="*/ 110259 h 285751"/>
                  <a:gd name="connsiteX38" fmla="*/ 61606 w 338138"/>
                  <a:gd name="connsiteY38" fmla="*/ 110259 h 285751"/>
                  <a:gd name="connsiteX39" fmla="*/ 61606 w 338138"/>
                  <a:gd name="connsiteY39" fmla="*/ 126093 h 285751"/>
                  <a:gd name="connsiteX40" fmla="*/ 36512 w 338138"/>
                  <a:gd name="connsiteY40" fmla="*/ 126093 h 285751"/>
                  <a:gd name="connsiteX41" fmla="*/ 36512 w 338138"/>
                  <a:gd name="connsiteY41" fmla="*/ 99703 h 285751"/>
                  <a:gd name="connsiteX42" fmla="*/ 55002 w 338138"/>
                  <a:gd name="connsiteY42" fmla="*/ 82550 h 285751"/>
                  <a:gd name="connsiteX43" fmla="*/ 102729 w 338138"/>
                  <a:gd name="connsiteY43" fmla="*/ 0 h 285751"/>
                  <a:gd name="connsiteX44" fmla="*/ 305260 w 338138"/>
                  <a:gd name="connsiteY44" fmla="*/ 0 h 285751"/>
                  <a:gd name="connsiteX45" fmla="*/ 338138 w 338138"/>
                  <a:gd name="connsiteY45" fmla="*/ 34237 h 285751"/>
                  <a:gd name="connsiteX46" fmla="*/ 338138 w 338138"/>
                  <a:gd name="connsiteY46" fmla="*/ 188306 h 285751"/>
                  <a:gd name="connsiteX47" fmla="*/ 305260 w 338138"/>
                  <a:gd name="connsiteY47" fmla="*/ 221226 h 285751"/>
                  <a:gd name="connsiteX48" fmla="*/ 234242 w 338138"/>
                  <a:gd name="connsiteY48" fmla="*/ 221226 h 285751"/>
                  <a:gd name="connsiteX49" fmla="*/ 234242 w 338138"/>
                  <a:gd name="connsiteY49" fmla="*/ 243612 h 285751"/>
                  <a:gd name="connsiteX50" fmla="*/ 265806 w 338138"/>
                  <a:gd name="connsiteY50" fmla="*/ 243612 h 285751"/>
                  <a:gd name="connsiteX51" fmla="*/ 277642 w 338138"/>
                  <a:gd name="connsiteY51" fmla="*/ 256780 h 285751"/>
                  <a:gd name="connsiteX52" fmla="*/ 277642 w 338138"/>
                  <a:gd name="connsiteY52" fmla="*/ 272582 h 285751"/>
                  <a:gd name="connsiteX53" fmla="*/ 265806 w 338138"/>
                  <a:gd name="connsiteY53" fmla="*/ 285750 h 285751"/>
                  <a:gd name="connsiteX54" fmla="*/ 205309 w 338138"/>
                  <a:gd name="connsiteY54" fmla="*/ 285750 h 285751"/>
                  <a:gd name="connsiteX55" fmla="*/ 210570 w 338138"/>
                  <a:gd name="connsiteY55" fmla="*/ 269948 h 285751"/>
                  <a:gd name="connsiteX56" fmla="*/ 210570 w 338138"/>
                  <a:gd name="connsiteY56" fmla="*/ 213325 h 285751"/>
                  <a:gd name="connsiteX57" fmla="*/ 210570 w 338138"/>
                  <a:gd name="connsiteY57" fmla="*/ 172504 h 285751"/>
                  <a:gd name="connsiteX58" fmla="*/ 296054 w 338138"/>
                  <a:gd name="connsiteY58" fmla="*/ 172504 h 285751"/>
                  <a:gd name="connsiteX59" fmla="*/ 309205 w 338138"/>
                  <a:gd name="connsiteY59" fmla="*/ 159335 h 285751"/>
                  <a:gd name="connsiteX60" fmla="*/ 309205 w 338138"/>
                  <a:gd name="connsiteY60" fmla="*/ 39504 h 285751"/>
                  <a:gd name="connsiteX61" fmla="*/ 296054 w 338138"/>
                  <a:gd name="connsiteY61" fmla="*/ 27653 h 285751"/>
                  <a:gd name="connsiteX62" fmla="*/ 110620 w 338138"/>
                  <a:gd name="connsiteY62" fmla="*/ 27653 h 285751"/>
                  <a:gd name="connsiteX63" fmla="*/ 98783 w 338138"/>
                  <a:gd name="connsiteY63" fmla="*/ 39504 h 285751"/>
                  <a:gd name="connsiteX64" fmla="*/ 98783 w 338138"/>
                  <a:gd name="connsiteY64" fmla="*/ 65841 h 285751"/>
                  <a:gd name="connsiteX65" fmla="*/ 69850 w 338138"/>
                  <a:gd name="connsiteY65" fmla="*/ 65841 h 285751"/>
                  <a:gd name="connsiteX66" fmla="*/ 69850 w 338138"/>
                  <a:gd name="connsiteY66" fmla="*/ 34237 h 285751"/>
                  <a:gd name="connsiteX67" fmla="*/ 102729 w 338138"/>
                  <a:gd name="connsiteY67" fmla="*/ 0 h 28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38138" h="285751">
                    <a:moveTo>
                      <a:pt x="46038" y="261938"/>
                    </a:moveTo>
                    <a:cubicBezTo>
                      <a:pt x="41654" y="261938"/>
                      <a:pt x="38100" y="265847"/>
                      <a:pt x="38100" y="270670"/>
                    </a:cubicBezTo>
                    <a:cubicBezTo>
                      <a:pt x="38100" y="275493"/>
                      <a:pt x="41654" y="279402"/>
                      <a:pt x="46038" y="279402"/>
                    </a:cubicBezTo>
                    <a:cubicBezTo>
                      <a:pt x="50422" y="279402"/>
                      <a:pt x="53976" y="275493"/>
                      <a:pt x="53976" y="270670"/>
                    </a:cubicBezTo>
                    <a:cubicBezTo>
                      <a:pt x="53976" y="265847"/>
                      <a:pt x="50422" y="261938"/>
                      <a:pt x="46038" y="261938"/>
                    </a:cubicBezTo>
                    <a:close/>
                    <a:moveTo>
                      <a:pt x="288131" y="184150"/>
                    </a:moveTo>
                    <a:cubicBezTo>
                      <a:pt x="282432" y="184150"/>
                      <a:pt x="277812" y="188770"/>
                      <a:pt x="277812" y="194469"/>
                    </a:cubicBezTo>
                    <a:cubicBezTo>
                      <a:pt x="277812" y="200168"/>
                      <a:pt x="282432" y="204788"/>
                      <a:pt x="288131" y="204788"/>
                    </a:cubicBezTo>
                    <a:cubicBezTo>
                      <a:pt x="293830" y="204788"/>
                      <a:pt x="298450" y="200168"/>
                      <a:pt x="298450" y="194469"/>
                    </a:cubicBezTo>
                    <a:cubicBezTo>
                      <a:pt x="298450" y="188770"/>
                      <a:pt x="293830" y="184150"/>
                      <a:pt x="288131" y="184150"/>
                    </a:cubicBezTo>
                    <a:close/>
                    <a:moveTo>
                      <a:pt x="19050" y="165100"/>
                    </a:moveTo>
                    <a:lnTo>
                      <a:pt x="19050" y="242888"/>
                    </a:lnTo>
                    <a:lnTo>
                      <a:pt x="73025" y="242888"/>
                    </a:lnTo>
                    <a:lnTo>
                      <a:pt x="73025" y="165100"/>
                    </a:lnTo>
                    <a:close/>
                    <a:moveTo>
                      <a:pt x="12010" y="141288"/>
                    </a:moveTo>
                    <a:cubicBezTo>
                      <a:pt x="12010" y="141288"/>
                      <a:pt x="12010" y="141288"/>
                      <a:pt x="81400" y="141288"/>
                    </a:cubicBezTo>
                    <a:cubicBezTo>
                      <a:pt x="86738" y="141288"/>
                      <a:pt x="92075" y="146541"/>
                      <a:pt x="92075" y="153107"/>
                    </a:cubicBezTo>
                    <a:cubicBezTo>
                      <a:pt x="92075" y="153107"/>
                      <a:pt x="92075" y="153107"/>
                      <a:pt x="92075" y="273932"/>
                    </a:cubicBezTo>
                    <a:cubicBezTo>
                      <a:pt x="92075" y="280498"/>
                      <a:pt x="86738" y="285751"/>
                      <a:pt x="81400" y="285751"/>
                    </a:cubicBezTo>
                    <a:cubicBezTo>
                      <a:pt x="81400" y="285751"/>
                      <a:pt x="81400" y="285751"/>
                      <a:pt x="12010" y="285751"/>
                    </a:cubicBezTo>
                    <a:cubicBezTo>
                      <a:pt x="5337" y="285751"/>
                      <a:pt x="0" y="280498"/>
                      <a:pt x="0" y="273932"/>
                    </a:cubicBezTo>
                    <a:cubicBezTo>
                      <a:pt x="0" y="273932"/>
                      <a:pt x="0" y="273932"/>
                      <a:pt x="0" y="153107"/>
                    </a:cubicBezTo>
                    <a:cubicBezTo>
                      <a:pt x="0" y="146541"/>
                      <a:pt x="5337" y="141288"/>
                      <a:pt x="12010" y="141288"/>
                    </a:cubicBezTo>
                    <a:close/>
                    <a:moveTo>
                      <a:pt x="55002" y="82550"/>
                    </a:moveTo>
                    <a:cubicBezTo>
                      <a:pt x="55002" y="82550"/>
                      <a:pt x="55002" y="82550"/>
                      <a:pt x="175185" y="82550"/>
                    </a:cubicBezTo>
                    <a:cubicBezTo>
                      <a:pt x="185751" y="82550"/>
                      <a:pt x="193675" y="90467"/>
                      <a:pt x="193675" y="99703"/>
                    </a:cubicBezTo>
                    <a:cubicBezTo>
                      <a:pt x="193675" y="99703"/>
                      <a:pt x="193675" y="99703"/>
                      <a:pt x="193675" y="268597"/>
                    </a:cubicBezTo>
                    <a:cubicBezTo>
                      <a:pt x="193675" y="277833"/>
                      <a:pt x="185751" y="285750"/>
                      <a:pt x="175185" y="285750"/>
                    </a:cubicBezTo>
                    <a:cubicBezTo>
                      <a:pt x="175185" y="285750"/>
                      <a:pt x="175185" y="285750"/>
                      <a:pt x="107830" y="285750"/>
                    </a:cubicBezTo>
                    <a:cubicBezTo>
                      <a:pt x="109151" y="283111"/>
                      <a:pt x="109151" y="280472"/>
                      <a:pt x="109151" y="276514"/>
                    </a:cubicBezTo>
                    <a:cubicBezTo>
                      <a:pt x="109151" y="276514"/>
                      <a:pt x="109151" y="276514"/>
                      <a:pt x="109151" y="273875"/>
                    </a:cubicBezTo>
                    <a:cubicBezTo>
                      <a:pt x="110471" y="273875"/>
                      <a:pt x="113113" y="275194"/>
                      <a:pt x="115754" y="275194"/>
                    </a:cubicBezTo>
                    <a:cubicBezTo>
                      <a:pt x="121037" y="275194"/>
                      <a:pt x="124999" y="271236"/>
                      <a:pt x="124999" y="264639"/>
                    </a:cubicBezTo>
                    <a:cubicBezTo>
                      <a:pt x="124999" y="259361"/>
                      <a:pt x="121037" y="254083"/>
                      <a:pt x="115754" y="254083"/>
                    </a:cubicBezTo>
                    <a:cubicBezTo>
                      <a:pt x="113113" y="254083"/>
                      <a:pt x="110471" y="255402"/>
                      <a:pt x="109151" y="256722"/>
                    </a:cubicBezTo>
                    <a:cubicBezTo>
                      <a:pt x="109151" y="256722"/>
                      <a:pt x="109151" y="256722"/>
                      <a:pt x="109151" y="235610"/>
                    </a:cubicBezTo>
                    <a:cubicBezTo>
                      <a:pt x="109151" y="235610"/>
                      <a:pt x="109151" y="235610"/>
                      <a:pt x="168582" y="235610"/>
                    </a:cubicBezTo>
                    <a:cubicBezTo>
                      <a:pt x="168582" y="235610"/>
                      <a:pt x="168582" y="235610"/>
                      <a:pt x="168582" y="110259"/>
                    </a:cubicBezTo>
                    <a:cubicBezTo>
                      <a:pt x="168582" y="110259"/>
                      <a:pt x="168582" y="110259"/>
                      <a:pt x="61606" y="110259"/>
                    </a:cubicBezTo>
                    <a:cubicBezTo>
                      <a:pt x="61606" y="110259"/>
                      <a:pt x="61606" y="110259"/>
                      <a:pt x="61606" y="126093"/>
                    </a:cubicBezTo>
                    <a:cubicBezTo>
                      <a:pt x="61606" y="126093"/>
                      <a:pt x="61606" y="126093"/>
                      <a:pt x="36512" y="126093"/>
                    </a:cubicBezTo>
                    <a:cubicBezTo>
                      <a:pt x="36512" y="126093"/>
                      <a:pt x="36512" y="126093"/>
                      <a:pt x="36512" y="99703"/>
                    </a:cubicBezTo>
                    <a:cubicBezTo>
                      <a:pt x="36512" y="90467"/>
                      <a:pt x="45757" y="82550"/>
                      <a:pt x="55002" y="82550"/>
                    </a:cubicBezTo>
                    <a:close/>
                    <a:moveTo>
                      <a:pt x="102729" y="0"/>
                    </a:moveTo>
                    <a:cubicBezTo>
                      <a:pt x="102729" y="0"/>
                      <a:pt x="102729" y="0"/>
                      <a:pt x="305260" y="0"/>
                    </a:cubicBezTo>
                    <a:cubicBezTo>
                      <a:pt x="323672" y="0"/>
                      <a:pt x="338138" y="15802"/>
                      <a:pt x="338138" y="34237"/>
                    </a:cubicBezTo>
                    <a:cubicBezTo>
                      <a:pt x="338138" y="34237"/>
                      <a:pt x="338138" y="34237"/>
                      <a:pt x="338138" y="188306"/>
                    </a:cubicBezTo>
                    <a:cubicBezTo>
                      <a:pt x="338138" y="206741"/>
                      <a:pt x="323672" y="221226"/>
                      <a:pt x="305260" y="221226"/>
                    </a:cubicBezTo>
                    <a:cubicBezTo>
                      <a:pt x="305260" y="221226"/>
                      <a:pt x="305260" y="221226"/>
                      <a:pt x="234242" y="221226"/>
                    </a:cubicBezTo>
                    <a:cubicBezTo>
                      <a:pt x="234242" y="221226"/>
                      <a:pt x="234242" y="221226"/>
                      <a:pt x="234242" y="243612"/>
                    </a:cubicBezTo>
                    <a:cubicBezTo>
                      <a:pt x="234242" y="243612"/>
                      <a:pt x="234242" y="243612"/>
                      <a:pt x="265806" y="243612"/>
                    </a:cubicBezTo>
                    <a:cubicBezTo>
                      <a:pt x="272381" y="243612"/>
                      <a:pt x="277642" y="250196"/>
                      <a:pt x="277642" y="256780"/>
                    </a:cubicBezTo>
                    <a:cubicBezTo>
                      <a:pt x="277642" y="256780"/>
                      <a:pt x="277642" y="256780"/>
                      <a:pt x="277642" y="272582"/>
                    </a:cubicBezTo>
                    <a:cubicBezTo>
                      <a:pt x="277642" y="280483"/>
                      <a:pt x="272381" y="285750"/>
                      <a:pt x="265806" y="285750"/>
                    </a:cubicBezTo>
                    <a:cubicBezTo>
                      <a:pt x="265806" y="285750"/>
                      <a:pt x="265806" y="285750"/>
                      <a:pt x="205309" y="285750"/>
                    </a:cubicBezTo>
                    <a:cubicBezTo>
                      <a:pt x="207940" y="280483"/>
                      <a:pt x="209255" y="275216"/>
                      <a:pt x="210570" y="269948"/>
                    </a:cubicBezTo>
                    <a:cubicBezTo>
                      <a:pt x="210570" y="268632"/>
                      <a:pt x="210570" y="213325"/>
                      <a:pt x="210570" y="213325"/>
                    </a:cubicBezTo>
                    <a:cubicBezTo>
                      <a:pt x="210570" y="213325"/>
                      <a:pt x="210570" y="213325"/>
                      <a:pt x="210570" y="172504"/>
                    </a:cubicBezTo>
                    <a:cubicBezTo>
                      <a:pt x="210570" y="172504"/>
                      <a:pt x="210570" y="172504"/>
                      <a:pt x="296054" y="172504"/>
                    </a:cubicBezTo>
                    <a:cubicBezTo>
                      <a:pt x="303945" y="172504"/>
                      <a:pt x="309205" y="165920"/>
                      <a:pt x="309205" y="159335"/>
                    </a:cubicBezTo>
                    <a:cubicBezTo>
                      <a:pt x="309205" y="159335"/>
                      <a:pt x="309205" y="159335"/>
                      <a:pt x="309205" y="39504"/>
                    </a:cubicBezTo>
                    <a:cubicBezTo>
                      <a:pt x="309205" y="32920"/>
                      <a:pt x="303945" y="27653"/>
                      <a:pt x="296054" y="27653"/>
                    </a:cubicBezTo>
                    <a:cubicBezTo>
                      <a:pt x="296054" y="27653"/>
                      <a:pt x="296054" y="27653"/>
                      <a:pt x="110620" y="27653"/>
                    </a:cubicBezTo>
                    <a:cubicBezTo>
                      <a:pt x="104044" y="27653"/>
                      <a:pt x="98783" y="32920"/>
                      <a:pt x="98783" y="39504"/>
                    </a:cubicBezTo>
                    <a:cubicBezTo>
                      <a:pt x="98783" y="39504"/>
                      <a:pt x="98783" y="39504"/>
                      <a:pt x="98783" y="65841"/>
                    </a:cubicBezTo>
                    <a:cubicBezTo>
                      <a:pt x="98783" y="65841"/>
                      <a:pt x="98783" y="65841"/>
                      <a:pt x="69850" y="65841"/>
                    </a:cubicBezTo>
                    <a:cubicBezTo>
                      <a:pt x="69850" y="65841"/>
                      <a:pt x="69850" y="65841"/>
                      <a:pt x="69850" y="34237"/>
                    </a:cubicBezTo>
                    <a:cubicBezTo>
                      <a:pt x="69850" y="15802"/>
                      <a:pt x="84317" y="0"/>
                      <a:pt x="1027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1" name="任意多边形: 形状 33"/>
              <p:cNvSpPr/>
              <p:nvPr/>
            </p:nvSpPr>
            <p:spPr bwMode="auto">
              <a:xfrm>
                <a:off x="3210177" y="3160419"/>
                <a:ext cx="318050" cy="318050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2" name="任意多边形: 形状 29"/>
              <p:cNvSpPr/>
              <p:nvPr/>
            </p:nvSpPr>
            <p:spPr bwMode="auto">
              <a:xfrm>
                <a:off x="5545109" y="3121906"/>
                <a:ext cx="330806" cy="395077"/>
              </a:xfrm>
              <a:custGeom>
                <a:avLst/>
                <a:gdLst>
                  <a:gd name="connsiteX0" fmla="*/ 132196 w 277813"/>
                  <a:gd name="connsiteY0" fmla="*/ 133350 h 331788"/>
                  <a:gd name="connsiteX1" fmla="*/ 132196 w 277813"/>
                  <a:gd name="connsiteY1" fmla="*/ 152673 h 331788"/>
                  <a:gd name="connsiteX2" fmla="*/ 99724 w 277813"/>
                  <a:gd name="connsiteY2" fmla="*/ 186167 h 331788"/>
                  <a:gd name="connsiteX3" fmla="*/ 134793 w 277813"/>
                  <a:gd name="connsiteY3" fmla="*/ 220949 h 331788"/>
                  <a:gd name="connsiteX4" fmla="*/ 154276 w 277813"/>
                  <a:gd name="connsiteY4" fmla="*/ 237696 h 331788"/>
                  <a:gd name="connsiteX5" fmla="*/ 136092 w 277813"/>
                  <a:gd name="connsiteY5" fmla="*/ 249290 h 331788"/>
                  <a:gd name="connsiteX6" fmla="*/ 104920 w 277813"/>
                  <a:gd name="connsiteY6" fmla="*/ 241561 h 331788"/>
                  <a:gd name="connsiteX7" fmla="*/ 98425 w 277813"/>
                  <a:gd name="connsiteY7" fmla="*/ 263460 h 331788"/>
                  <a:gd name="connsiteX8" fmla="*/ 130897 w 277813"/>
                  <a:gd name="connsiteY8" fmla="*/ 272478 h 331788"/>
                  <a:gd name="connsiteX9" fmla="*/ 130897 w 277813"/>
                  <a:gd name="connsiteY9" fmla="*/ 290513 h 331788"/>
                  <a:gd name="connsiteX10" fmla="*/ 150380 w 277813"/>
                  <a:gd name="connsiteY10" fmla="*/ 290513 h 331788"/>
                  <a:gd name="connsiteX11" fmla="*/ 150380 w 277813"/>
                  <a:gd name="connsiteY11" fmla="*/ 271190 h 331788"/>
                  <a:gd name="connsiteX12" fmla="*/ 184150 w 277813"/>
                  <a:gd name="connsiteY12" fmla="*/ 235120 h 331788"/>
                  <a:gd name="connsiteX13" fmla="*/ 152978 w 277813"/>
                  <a:gd name="connsiteY13" fmla="*/ 199049 h 331788"/>
                  <a:gd name="connsiteX14" fmla="*/ 129598 w 277813"/>
                  <a:gd name="connsiteY14" fmla="*/ 182303 h 331788"/>
                  <a:gd name="connsiteX15" fmla="*/ 146483 w 277813"/>
                  <a:gd name="connsiteY15" fmla="*/ 171997 h 331788"/>
                  <a:gd name="connsiteX16" fmla="*/ 173759 w 277813"/>
                  <a:gd name="connsiteY16" fmla="*/ 178438 h 331788"/>
                  <a:gd name="connsiteX17" fmla="*/ 178955 w 277813"/>
                  <a:gd name="connsiteY17" fmla="*/ 156538 h 331788"/>
                  <a:gd name="connsiteX18" fmla="*/ 151679 w 277813"/>
                  <a:gd name="connsiteY18" fmla="*/ 151385 h 331788"/>
                  <a:gd name="connsiteX19" fmla="*/ 151679 w 277813"/>
                  <a:gd name="connsiteY19" fmla="*/ 133350 h 331788"/>
                  <a:gd name="connsiteX20" fmla="*/ 132196 w 277813"/>
                  <a:gd name="connsiteY20" fmla="*/ 133350 h 331788"/>
                  <a:gd name="connsiteX21" fmla="*/ 136310 w 277813"/>
                  <a:gd name="connsiteY21" fmla="*/ 0 h 331788"/>
                  <a:gd name="connsiteX22" fmla="*/ 167467 w 277813"/>
                  <a:gd name="connsiteY22" fmla="*/ 3888 h 331788"/>
                  <a:gd name="connsiteX23" fmla="*/ 158380 w 277813"/>
                  <a:gd name="connsiteY23" fmla="*/ 25921 h 331788"/>
                  <a:gd name="connsiteX24" fmla="*/ 184343 w 277813"/>
                  <a:gd name="connsiteY24" fmla="*/ 6480 h 331788"/>
                  <a:gd name="connsiteX25" fmla="*/ 214202 w 277813"/>
                  <a:gd name="connsiteY25" fmla="*/ 9072 h 331788"/>
                  <a:gd name="connsiteX26" fmla="*/ 188238 w 277813"/>
                  <a:gd name="connsiteY26" fmla="*/ 62210 h 331788"/>
                  <a:gd name="connsiteX27" fmla="*/ 215500 w 277813"/>
                  <a:gd name="connsiteY27" fmla="*/ 62210 h 331788"/>
                  <a:gd name="connsiteX28" fmla="*/ 215500 w 277813"/>
                  <a:gd name="connsiteY28" fmla="*/ 81651 h 331788"/>
                  <a:gd name="connsiteX29" fmla="*/ 183045 w 277813"/>
                  <a:gd name="connsiteY29" fmla="*/ 81651 h 331788"/>
                  <a:gd name="connsiteX30" fmla="*/ 277813 w 277813"/>
                  <a:gd name="connsiteY30" fmla="*/ 243657 h 331788"/>
                  <a:gd name="connsiteX31" fmla="*/ 138907 w 277813"/>
                  <a:gd name="connsiteY31" fmla="*/ 331788 h 331788"/>
                  <a:gd name="connsiteX32" fmla="*/ 0 w 277813"/>
                  <a:gd name="connsiteY32" fmla="*/ 243657 h 331788"/>
                  <a:gd name="connsiteX33" fmla="*/ 94768 w 277813"/>
                  <a:gd name="connsiteY33" fmla="*/ 81651 h 331788"/>
                  <a:gd name="connsiteX34" fmla="*/ 68804 w 277813"/>
                  <a:gd name="connsiteY34" fmla="*/ 81651 h 331788"/>
                  <a:gd name="connsiteX35" fmla="*/ 68804 w 277813"/>
                  <a:gd name="connsiteY35" fmla="*/ 60914 h 331788"/>
                  <a:gd name="connsiteX36" fmla="*/ 96066 w 277813"/>
                  <a:gd name="connsiteY36" fmla="*/ 62210 h 331788"/>
                  <a:gd name="connsiteX37" fmla="*/ 66208 w 277813"/>
                  <a:gd name="connsiteY37" fmla="*/ 5184 h 331788"/>
                  <a:gd name="connsiteX38" fmla="*/ 110347 w 277813"/>
                  <a:gd name="connsiteY38" fmla="*/ 6480 h 331788"/>
                  <a:gd name="connsiteX39" fmla="*/ 127223 w 277813"/>
                  <a:gd name="connsiteY39" fmla="*/ 28513 h 331788"/>
                  <a:gd name="connsiteX40" fmla="*/ 136310 w 277813"/>
                  <a:gd name="connsiteY40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7813" h="331788">
                    <a:moveTo>
                      <a:pt x="132196" y="133350"/>
                    </a:moveTo>
                    <a:cubicBezTo>
                      <a:pt x="132196" y="133350"/>
                      <a:pt x="132196" y="133350"/>
                      <a:pt x="132196" y="152673"/>
                    </a:cubicBezTo>
                    <a:cubicBezTo>
                      <a:pt x="111414" y="156538"/>
                      <a:pt x="99724" y="169420"/>
                      <a:pt x="99724" y="186167"/>
                    </a:cubicBezTo>
                    <a:cubicBezTo>
                      <a:pt x="99724" y="204202"/>
                      <a:pt x="114012" y="214508"/>
                      <a:pt x="134793" y="220949"/>
                    </a:cubicBezTo>
                    <a:cubicBezTo>
                      <a:pt x="149081" y="226102"/>
                      <a:pt x="154276" y="231255"/>
                      <a:pt x="154276" y="237696"/>
                    </a:cubicBezTo>
                    <a:cubicBezTo>
                      <a:pt x="154276" y="245425"/>
                      <a:pt x="147782" y="249290"/>
                      <a:pt x="136092" y="249290"/>
                    </a:cubicBezTo>
                    <a:cubicBezTo>
                      <a:pt x="124403" y="249290"/>
                      <a:pt x="112713" y="245425"/>
                      <a:pt x="104920" y="241561"/>
                    </a:cubicBezTo>
                    <a:cubicBezTo>
                      <a:pt x="104920" y="241561"/>
                      <a:pt x="104920" y="241561"/>
                      <a:pt x="98425" y="263460"/>
                    </a:cubicBezTo>
                    <a:cubicBezTo>
                      <a:pt x="106218" y="267325"/>
                      <a:pt x="117908" y="271190"/>
                      <a:pt x="130897" y="272478"/>
                    </a:cubicBezTo>
                    <a:cubicBezTo>
                      <a:pt x="130897" y="272478"/>
                      <a:pt x="130897" y="272478"/>
                      <a:pt x="130897" y="290513"/>
                    </a:cubicBezTo>
                    <a:cubicBezTo>
                      <a:pt x="130897" y="290513"/>
                      <a:pt x="130897" y="290513"/>
                      <a:pt x="150380" y="290513"/>
                    </a:cubicBezTo>
                    <a:cubicBezTo>
                      <a:pt x="150380" y="290513"/>
                      <a:pt x="150380" y="290513"/>
                      <a:pt x="150380" y="271190"/>
                    </a:cubicBezTo>
                    <a:cubicBezTo>
                      <a:pt x="172460" y="267325"/>
                      <a:pt x="184150" y="251866"/>
                      <a:pt x="184150" y="235120"/>
                    </a:cubicBezTo>
                    <a:cubicBezTo>
                      <a:pt x="184150" y="218373"/>
                      <a:pt x="175058" y="208067"/>
                      <a:pt x="152978" y="199049"/>
                    </a:cubicBezTo>
                    <a:cubicBezTo>
                      <a:pt x="136092" y="193897"/>
                      <a:pt x="129598" y="188744"/>
                      <a:pt x="129598" y="182303"/>
                    </a:cubicBezTo>
                    <a:cubicBezTo>
                      <a:pt x="129598" y="177150"/>
                      <a:pt x="133495" y="171997"/>
                      <a:pt x="146483" y="171997"/>
                    </a:cubicBezTo>
                    <a:cubicBezTo>
                      <a:pt x="159472" y="171997"/>
                      <a:pt x="168564" y="177150"/>
                      <a:pt x="173759" y="178438"/>
                    </a:cubicBezTo>
                    <a:cubicBezTo>
                      <a:pt x="173759" y="178438"/>
                      <a:pt x="173759" y="178438"/>
                      <a:pt x="178955" y="156538"/>
                    </a:cubicBezTo>
                    <a:cubicBezTo>
                      <a:pt x="172460" y="153962"/>
                      <a:pt x="164667" y="151385"/>
                      <a:pt x="151679" y="151385"/>
                    </a:cubicBezTo>
                    <a:cubicBezTo>
                      <a:pt x="151679" y="151385"/>
                      <a:pt x="151679" y="151385"/>
                      <a:pt x="151679" y="133350"/>
                    </a:cubicBezTo>
                    <a:cubicBezTo>
                      <a:pt x="151679" y="133350"/>
                      <a:pt x="151679" y="133350"/>
                      <a:pt x="132196" y="133350"/>
                    </a:cubicBezTo>
                    <a:close/>
                    <a:moveTo>
                      <a:pt x="136310" y="0"/>
                    </a:moveTo>
                    <a:cubicBezTo>
                      <a:pt x="136310" y="0"/>
                      <a:pt x="136310" y="0"/>
                      <a:pt x="167467" y="3888"/>
                    </a:cubicBezTo>
                    <a:cubicBezTo>
                      <a:pt x="167467" y="3888"/>
                      <a:pt x="167467" y="3888"/>
                      <a:pt x="158380" y="25921"/>
                    </a:cubicBezTo>
                    <a:cubicBezTo>
                      <a:pt x="158380" y="25921"/>
                      <a:pt x="158380" y="25921"/>
                      <a:pt x="184343" y="6480"/>
                    </a:cubicBezTo>
                    <a:cubicBezTo>
                      <a:pt x="184343" y="6480"/>
                      <a:pt x="184343" y="6480"/>
                      <a:pt x="214202" y="9072"/>
                    </a:cubicBezTo>
                    <a:cubicBezTo>
                      <a:pt x="214202" y="9072"/>
                      <a:pt x="214202" y="9072"/>
                      <a:pt x="188238" y="62210"/>
                    </a:cubicBezTo>
                    <a:cubicBezTo>
                      <a:pt x="188238" y="62210"/>
                      <a:pt x="188238" y="62210"/>
                      <a:pt x="215500" y="62210"/>
                    </a:cubicBezTo>
                    <a:cubicBezTo>
                      <a:pt x="215500" y="62210"/>
                      <a:pt x="215500" y="62210"/>
                      <a:pt x="215500" y="81651"/>
                    </a:cubicBezTo>
                    <a:cubicBezTo>
                      <a:pt x="215500" y="81651"/>
                      <a:pt x="215500" y="81651"/>
                      <a:pt x="183045" y="81651"/>
                    </a:cubicBezTo>
                    <a:cubicBezTo>
                      <a:pt x="237569" y="114052"/>
                      <a:pt x="277813" y="198295"/>
                      <a:pt x="277813" y="243657"/>
                    </a:cubicBezTo>
                    <a:cubicBezTo>
                      <a:pt x="277813" y="299387"/>
                      <a:pt x="215500" y="331788"/>
                      <a:pt x="138907" y="331788"/>
                    </a:cubicBezTo>
                    <a:cubicBezTo>
                      <a:pt x="62313" y="331788"/>
                      <a:pt x="0" y="299387"/>
                      <a:pt x="0" y="243657"/>
                    </a:cubicBezTo>
                    <a:cubicBezTo>
                      <a:pt x="0" y="198295"/>
                      <a:pt x="40244" y="114052"/>
                      <a:pt x="94768" y="81651"/>
                    </a:cubicBezTo>
                    <a:cubicBezTo>
                      <a:pt x="94768" y="81651"/>
                      <a:pt x="94768" y="81651"/>
                      <a:pt x="68804" y="81651"/>
                    </a:cubicBezTo>
                    <a:cubicBezTo>
                      <a:pt x="68804" y="81651"/>
                      <a:pt x="68804" y="81651"/>
                      <a:pt x="68804" y="60914"/>
                    </a:cubicBezTo>
                    <a:cubicBezTo>
                      <a:pt x="68804" y="60914"/>
                      <a:pt x="68804" y="60914"/>
                      <a:pt x="96066" y="62210"/>
                    </a:cubicBezTo>
                    <a:cubicBezTo>
                      <a:pt x="96066" y="62210"/>
                      <a:pt x="96066" y="62210"/>
                      <a:pt x="66208" y="5184"/>
                    </a:cubicBezTo>
                    <a:cubicBezTo>
                      <a:pt x="66208" y="5184"/>
                      <a:pt x="66208" y="5184"/>
                      <a:pt x="110347" y="6480"/>
                    </a:cubicBezTo>
                    <a:cubicBezTo>
                      <a:pt x="110347" y="6480"/>
                      <a:pt x="110347" y="6480"/>
                      <a:pt x="127223" y="28513"/>
                    </a:cubicBezTo>
                    <a:cubicBezTo>
                      <a:pt x="127223" y="28513"/>
                      <a:pt x="127223" y="28513"/>
                      <a:pt x="13631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3" name="任意多边形: 形状 32"/>
              <p:cNvSpPr/>
              <p:nvPr/>
            </p:nvSpPr>
            <p:spPr bwMode="auto">
              <a:xfrm>
                <a:off x="4411451" y="2310380"/>
                <a:ext cx="321099" cy="280395"/>
              </a:xfrm>
              <a:custGeom>
                <a:avLst/>
                <a:gdLst>
                  <a:gd name="connsiteX0" fmla="*/ 153417 w 338138"/>
                  <a:gd name="connsiteY0" fmla="*/ 182239 h 295275"/>
                  <a:gd name="connsiteX1" fmla="*/ 158329 w 338138"/>
                  <a:gd name="connsiteY1" fmla="*/ 185510 h 295275"/>
                  <a:gd name="connsiteX2" fmla="*/ 183356 w 338138"/>
                  <a:gd name="connsiteY2" fmla="*/ 190500 h 295275"/>
                  <a:gd name="connsiteX3" fmla="*/ 208382 w 338138"/>
                  <a:gd name="connsiteY3" fmla="*/ 185510 h 295275"/>
                  <a:gd name="connsiteX4" fmla="*/ 213017 w 338138"/>
                  <a:gd name="connsiteY4" fmla="*/ 182424 h 295275"/>
                  <a:gd name="connsiteX5" fmla="*/ 225680 w 338138"/>
                  <a:gd name="connsiteY5" fmla="*/ 185018 h 295275"/>
                  <a:gd name="connsiteX6" fmla="*/ 284893 w 338138"/>
                  <a:gd name="connsiteY6" fmla="*/ 244301 h 295275"/>
                  <a:gd name="connsiteX7" fmla="*/ 287278 w 338138"/>
                  <a:gd name="connsiteY7" fmla="*/ 255971 h 295275"/>
                  <a:gd name="connsiteX8" fmla="*/ 286544 w 338138"/>
                  <a:gd name="connsiteY8" fmla="*/ 255971 h 295275"/>
                  <a:gd name="connsiteX9" fmla="*/ 278606 w 338138"/>
                  <a:gd name="connsiteY9" fmla="*/ 263854 h 295275"/>
                  <a:gd name="connsiteX10" fmla="*/ 286544 w 338138"/>
                  <a:gd name="connsiteY10" fmla="*/ 273050 h 295275"/>
                  <a:gd name="connsiteX11" fmla="*/ 290768 w 338138"/>
                  <a:gd name="connsiteY11" fmla="*/ 273050 h 295275"/>
                  <a:gd name="connsiteX12" fmla="*/ 293688 w 338138"/>
                  <a:gd name="connsiteY12" fmla="*/ 287338 h 295275"/>
                  <a:gd name="connsiteX13" fmla="*/ 285760 w 338138"/>
                  <a:gd name="connsiteY13" fmla="*/ 295275 h 295275"/>
                  <a:gd name="connsiteX14" fmla="*/ 276510 w 338138"/>
                  <a:gd name="connsiteY14" fmla="*/ 287338 h 295275"/>
                  <a:gd name="connsiteX15" fmla="*/ 182696 w 338138"/>
                  <a:gd name="connsiteY15" fmla="*/ 193410 h 295275"/>
                  <a:gd name="connsiteX16" fmla="*/ 88881 w 338138"/>
                  <a:gd name="connsiteY16" fmla="*/ 287338 h 295275"/>
                  <a:gd name="connsiteX17" fmla="*/ 80953 w 338138"/>
                  <a:gd name="connsiteY17" fmla="*/ 295275 h 295275"/>
                  <a:gd name="connsiteX18" fmla="*/ 73025 w 338138"/>
                  <a:gd name="connsiteY18" fmla="*/ 287338 h 295275"/>
                  <a:gd name="connsiteX19" fmla="*/ 77268 w 338138"/>
                  <a:gd name="connsiteY19" fmla="*/ 266075 h 295275"/>
                  <a:gd name="connsiteX20" fmla="*/ 79521 w 338138"/>
                  <a:gd name="connsiteY20" fmla="*/ 263839 h 295275"/>
                  <a:gd name="connsiteX21" fmla="*/ 77977 w 338138"/>
                  <a:gd name="connsiteY21" fmla="*/ 262525 h 295275"/>
                  <a:gd name="connsiteX22" fmla="*/ 81613 w 338138"/>
                  <a:gd name="connsiteY22" fmla="*/ 244301 h 295275"/>
                  <a:gd name="connsiteX23" fmla="*/ 105067 w 338138"/>
                  <a:gd name="connsiteY23" fmla="*/ 208955 h 295275"/>
                  <a:gd name="connsiteX24" fmla="*/ 121487 w 338138"/>
                  <a:gd name="connsiteY24" fmla="*/ 197677 h 295275"/>
                  <a:gd name="connsiteX25" fmla="*/ 131209 w 338138"/>
                  <a:gd name="connsiteY25" fmla="*/ 200672 h 295275"/>
                  <a:gd name="connsiteX26" fmla="*/ 141812 w 338138"/>
                  <a:gd name="connsiteY26" fmla="*/ 196725 h 295275"/>
                  <a:gd name="connsiteX27" fmla="*/ 139161 w 338138"/>
                  <a:gd name="connsiteY27" fmla="*/ 186197 h 295275"/>
                  <a:gd name="connsiteX28" fmla="*/ 138577 w 338138"/>
                  <a:gd name="connsiteY28" fmla="*/ 185939 h 295275"/>
                  <a:gd name="connsiteX29" fmla="*/ 139917 w 338138"/>
                  <a:gd name="connsiteY29" fmla="*/ 185018 h 295275"/>
                  <a:gd name="connsiteX30" fmla="*/ 120516 w 338138"/>
                  <a:gd name="connsiteY30" fmla="*/ 177954 h 295275"/>
                  <a:gd name="connsiteX31" fmla="*/ 138577 w 338138"/>
                  <a:gd name="connsiteY31" fmla="*/ 185939 h 295275"/>
                  <a:gd name="connsiteX32" fmla="*/ 121487 w 338138"/>
                  <a:gd name="connsiteY32" fmla="*/ 197677 h 295275"/>
                  <a:gd name="connsiteX33" fmla="*/ 92774 w 338138"/>
                  <a:gd name="connsiteY33" fmla="*/ 188829 h 295275"/>
                  <a:gd name="connsiteX34" fmla="*/ 17229 w 338138"/>
                  <a:gd name="connsiteY34" fmla="*/ 255943 h 295275"/>
                  <a:gd name="connsiteX35" fmla="*/ 70243 w 338138"/>
                  <a:gd name="connsiteY35" fmla="*/ 255943 h 295275"/>
                  <a:gd name="connsiteX36" fmla="*/ 77977 w 338138"/>
                  <a:gd name="connsiteY36" fmla="*/ 262525 h 295275"/>
                  <a:gd name="connsiteX37" fmla="*/ 77268 w 338138"/>
                  <a:gd name="connsiteY37" fmla="*/ 266075 h 295275"/>
                  <a:gd name="connsiteX38" fmla="*/ 70243 w 338138"/>
                  <a:gd name="connsiteY38" fmla="*/ 273050 h 295275"/>
                  <a:gd name="connsiteX39" fmla="*/ 7952 w 338138"/>
                  <a:gd name="connsiteY39" fmla="*/ 273050 h 295275"/>
                  <a:gd name="connsiteX40" fmla="*/ 0 w 338138"/>
                  <a:gd name="connsiteY40" fmla="*/ 263839 h 295275"/>
                  <a:gd name="connsiteX41" fmla="*/ 55913 w 338138"/>
                  <a:gd name="connsiteY41" fmla="*/ 180008 h 295275"/>
                  <a:gd name="connsiteX42" fmla="*/ 63954 w 338138"/>
                  <a:gd name="connsiteY42" fmla="*/ 178487 h 295275"/>
                  <a:gd name="connsiteX43" fmla="*/ 70942 w 338138"/>
                  <a:gd name="connsiteY43" fmla="*/ 183150 h 295275"/>
                  <a:gd name="connsiteX44" fmla="*/ 92198 w 338138"/>
                  <a:gd name="connsiteY44" fmla="*/ 187325 h 295275"/>
                  <a:gd name="connsiteX45" fmla="*/ 117104 w 338138"/>
                  <a:gd name="connsiteY45" fmla="*/ 180908 h 295275"/>
                  <a:gd name="connsiteX46" fmla="*/ 242887 w 338138"/>
                  <a:gd name="connsiteY46" fmla="*/ 82550 h 295275"/>
                  <a:gd name="connsiteX47" fmla="*/ 299773 w 338138"/>
                  <a:gd name="connsiteY47" fmla="*/ 137730 h 295275"/>
                  <a:gd name="connsiteX48" fmla="*/ 278606 w 338138"/>
                  <a:gd name="connsiteY48" fmla="*/ 179771 h 295275"/>
                  <a:gd name="connsiteX49" fmla="*/ 338138 w 338138"/>
                  <a:gd name="connsiteY49" fmla="*/ 263854 h 295275"/>
                  <a:gd name="connsiteX50" fmla="*/ 330201 w 338138"/>
                  <a:gd name="connsiteY50" fmla="*/ 273050 h 295275"/>
                  <a:gd name="connsiteX51" fmla="*/ 292001 w 338138"/>
                  <a:gd name="connsiteY51" fmla="*/ 273050 h 295275"/>
                  <a:gd name="connsiteX52" fmla="*/ 290768 w 338138"/>
                  <a:gd name="connsiteY52" fmla="*/ 273050 h 295275"/>
                  <a:gd name="connsiteX53" fmla="*/ 287278 w 338138"/>
                  <a:gd name="connsiteY53" fmla="*/ 255971 h 295275"/>
                  <a:gd name="connsiteX54" fmla="*/ 306429 w 338138"/>
                  <a:gd name="connsiteY54" fmla="*/ 255971 h 295275"/>
                  <a:gd name="connsiteX55" fmla="*/ 320940 w 338138"/>
                  <a:gd name="connsiteY55" fmla="*/ 255971 h 295275"/>
                  <a:gd name="connsiteX56" fmla="*/ 253471 w 338138"/>
                  <a:gd name="connsiteY56" fmla="*/ 190281 h 295275"/>
                  <a:gd name="connsiteX57" fmla="*/ 245533 w 338138"/>
                  <a:gd name="connsiteY57" fmla="*/ 182399 h 295275"/>
                  <a:gd name="connsiteX58" fmla="*/ 252148 w 338138"/>
                  <a:gd name="connsiteY58" fmla="*/ 174516 h 295275"/>
                  <a:gd name="connsiteX59" fmla="*/ 283898 w 338138"/>
                  <a:gd name="connsiteY59" fmla="*/ 137730 h 295275"/>
                  <a:gd name="connsiteX60" fmla="*/ 242887 w 338138"/>
                  <a:gd name="connsiteY60" fmla="*/ 98316 h 295275"/>
                  <a:gd name="connsiteX61" fmla="*/ 234950 w 338138"/>
                  <a:gd name="connsiteY61" fmla="*/ 90433 h 295275"/>
                  <a:gd name="connsiteX62" fmla="*/ 242887 w 338138"/>
                  <a:gd name="connsiteY62" fmla="*/ 82550 h 295275"/>
                  <a:gd name="connsiteX63" fmla="*/ 182562 w 338138"/>
                  <a:gd name="connsiteY63" fmla="*/ 79375 h 295275"/>
                  <a:gd name="connsiteX64" fmla="*/ 134937 w 338138"/>
                  <a:gd name="connsiteY64" fmla="*/ 127000 h 295275"/>
                  <a:gd name="connsiteX65" fmla="*/ 182562 w 338138"/>
                  <a:gd name="connsiteY65" fmla="*/ 174625 h 295275"/>
                  <a:gd name="connsiteX66" fmla="*/ 230187 w 338138"/>
                  <a:gd name="connsiteY66" fmla="*/ 127000 h 295275"/>
                  <a:gd name="connsiteX67" fmla="*/ 182562 w 338138"/>
                  <a:gd name="connsiteY67" fmla="*/ 79375 h 295275"/>
                  <a:gd name="connsiteX68" fmla="*/ 92198 w 338138"/>
                  <a:gd name="connsiteY68" fmla="*/ 79375 h 295275"/>
                  <a:gd name="connsiteX69" fmla="*/ 112815 w 338138"/>
                  <a:gd name="connsiteY69" fmla="*/ 83325 h 295275"/>
                  <a:gd name="connsiteX70" fmla="*/ 129438 w 338138"/>
                  <a:gd name="connsiteY70" fmla="*/ 94484 h 295275"/>
                  <a:gd name="connsiteX71" fmla="*/ 124114 w 338138"/>
                  <a:gd name="connsiteY71" fmla="*/ 102283 h 295275"/>
                  <a:gd name="connsiteX72" fmla="*/ 123146 w 338138"/>
                  <a:gd name="connsiteY72" fmla="*/ 107021 h 295275"/>
                  <a:gd name="connsiteX73" fmla="*/ 118588 w 338138"/>
                  <a:gd name="connsiteY73" fmla="*/ 107021 h 295275"/>
                  <a:gd name="connsiteX74" fmla="*/ 92198 w 338138"/>
                  <a:gd name="connsiteY74" fmla="*/ 95173 h 295275"/>
                  <a:gd name="connsiteX75" fmla="*/ 53934 w 338138"/>
                  <a:gd name="connsiteY75" fmla="*/ 133350 h 295275"/>
                  <a:gd name="connsiteX76" fmla="*/ 92198 w 338138"/>
                  <a:gd name="connsiteY76" fmla="*/ 171528 h 295275"/>
                  <a:gd name="connsiteX77" fmla="*/ 123866 w 338138"/>
                  <a:gd name="connsiteY77" fmla="*/ 154414 h 295275"/>
                  <a:gd name="connsiteX78" fmla="*/ 125791 w 338138"/>
                  <a:gd name="connsiteY78" fmla="*/ 154174 h 295275"/>
                  <a:gd name="connsiteX79" fmla="*/ 134034 w 338138"/>
                  <a:gd name="connsiteY79" fmla="*/ 166249 h 295275"/>
                  <a:gd name="connsiteX80" fmla="*/ 120516 w 338138"/>
                  <a:gd name="connsiteY80" fmla="*/ 177954 h 295275"/>
                  <a:gd name="connsiteX81" fmla="*/ 116465 w 338138"/>
                  <a:gd name="connsiteY81" fmla="*/ 176163 h 295275"/>
                  <a:gd name="connsiteX82" fmla="*/ 92774 w 338138"/>
                  <a:gd name="connsiteY82" fmla="*/ 173037 h 295275"/>
                  <a:gd name="connsiteX83" fmla="*/ 63954 w 338138"/>
                  <a:gd name="connsiteY83" fmla="*/ 178487 h 295275"/>
                  <a:gd name="connsiteX84" fmla="*/ 53769 w 338138"/>
                  <a:gd name="connsiteY84" fmla="*/ 171692 h 295275"/>
                  <a:gd name="connsiteX85" fmla="*/ 38100 w 338138"/>
                  <a:gd name="connsiteY85" fmla="*/ 133350 h 295275"/>
                  <a:gd name="connsiteX86" fmla="*/ 92198 w 338138"/>
                  <a:gd name="connsiteY86" fmla="*/ 79375 h 295275"/>
                  <a:gd name="connsiteX87" fmla="*/ 183356 w 338138"/>
                  <a:gd name="connsiteY87" fmla="*/ 63500 h 295275"/>
                  <a:gd name="connsiteX88" fmla="*/ 247650 w 338138"/>
                  <a:gd name="connsiteY88" fmla="*/ 127000 h 295275"/>
                  <a:gd name="connsiteX89" fmla="*/ 228819 w 338138"/>
                  <a:gd name="connsiteY89" fmla="*/ 171902 h 295275"/>
                  <a:gd name="connsiteX90" fmla="*/ 213017 w 338138"/>
                  <a:gd name="connsiteY90" fmla="*/ 182424 h 295275"/>
                  <a:gd name="connsiteX91" fmla="*/ 182696 w 338138"/>
                  <a:gd name="connsiteY91" fmla="*/ 176212 h 295275"/>
                  <a:gd name="connsiteX92" fmla="*/ 153417 w 338138"/>
                  <a:gd name="connsiteY92" fmla="*/ 182239 h 295275"/>
                  <a:gd name="connsiteX93" fmla="*/ 137893 w 338138"/>
                  <a:gd name="connsiteY93" fmla="*/ 171902 h 295275"/>
                  <a:gd name="connsiteX94" fmla="*/ 134034 w 338138"/>
                  <a:gd name="connsiteY94" fmla="*/ 166249 h 295275"/>
                  <a:gd name="connsiteX95" fmla="*/ 137061 w 338138"/>
                  <a:gd name="connsiteY95" fmla="*/ 163629 h 295275"/>
                  <a:gd name="connsiteX96" fmla="*/ 134422 w 338138"/>
                  <a:gd name="connsiteY96" fmla="*/ 153097 h 295275"/>
                  <a:gd name="connsiteX97" fmla="*/ 125791 w 338138"/>
                  <a:gd name="connsiteY97" fmla="*/ 154174 h 295275"/>
                  <a:gd name="connsiteX98" fmla="*/ 124114 w 338138"/>
                  <a:gd name="connsiteY98" fmla="*/ 151717 h 295275"/>
                  <a:gd name="connsiteX99" fmla="*/ 119062 w 338138"/>
                  <a:gd name="connsiteY99" fmla="*/ 127000 h 295275"/>
                  <a:gd name="connsiteX100" fmla="*/ 123146 w 338138"/>
                  <a:gd name="connsiteY100" fmla="*/ 107021 h 295275"/>
                  <a:gd name="connsiteX101" fmla="*/ 130463 w 338138"/>
                  <a:gd name="connsiteY101" fmla="*/ 107021 h 295275"/>
                  <a:gd name="connsiteX102" fmla="*/ 130463 w 338138"/>
                  <a:gd name="connsiteY102" fmla="*/ 95173 h 295275"/>
                  <a:gd name="connsiteX103" fmla="*/ 129438 w 338138"/>
                  <a:gd name="connsiteY103" fmla="*/ 94484 h 295275"/>
                  <a:gd name="connsiteX104" fmla="*/ 137893 w 338138"/>
                  <a:gd name="connsiteY104" fmla="*/ 82099 h 295275"/>
                  <a:gd name="connsiteX105" fmla="*/ 183356 w 338138"/>
                  <a:gd name="connsiteY105" fmla="*/ 63500 h 295275"/>
                  <a:gd name="connsiteX106" fmla="*/ 284162 w 338138"/>
                  <a:gd name="connsiteY106" fmla="*/ 36513 h 295275"/>
                  <a:gd name="connsiteX107" fmla="*/ 300037 w 338138"/>
                  <a:gd name="connsiteY107" fmla="*/ 36513 h 295275"/>
                  <a:gd name="connsiteX108" fmla="*/ 300037 w 338138"/>
                  <a:gd name="connsiteY108" fmla="*/ 46752 h 295275"/>
                  <a:gd name="connsiteX109" fmla="*/ 300037 w 338138"/>
                  <a:gd name="connsiteY109" fmla="*/ 52282 h 295275"/>
                  <a:gd name="connsiteX110" fmla="*/ 292100 w 338138"/>
                  <a:gd name="connsiteY110" fmla="*/ 60325 h 295275"/>
                  <a:gd name="connsiteX111" fmla="*/ 284162 w 338138"/>
                  <a:gd name="connsiteY111" fmla="*/ 52282 h 295275"/>
                  <a:gd name="connsiteX112" fmla="*/ 300037 w 338138"/>
                  <a:gd name="connsiteY112" fmla="*/ 19050 h 295275"/>
                  <a:gd name="connsiteX113" fmla="*/ 302507 w 338138"/>
                  <a:gd name="connsiteY113" fmla="*/ 19050 h 295275"/>
                  <a:gd name="connsiteX114" fmla="*/ 307869 w 338138"/>
                  <a:gd name="connsiteY114" fmla="*/ 19050 h 295275"/>
                  <a:gd name="connsiteX115" fmla="*/ 315912 w 338138"/>
                  <a:gd name="connsiteY115" fmla="*/ 28453 h 295275"/>
                  <a:gd name="connsiteX116" fmla="*/ 307869 w 338138"/>
                  <a:gd name="connsiteY116" fmla="*/ 36513 h 295275"/>
                  <a:gd name="connsiteX117" fmla="*/ 300037 w 338138"/>
                  <a:gd name="connsiteY117" fmla="*/ 36513 h 295275"/>
                  <a:gd name="connsiteX118" fmla="*/ 300037 w 338138"/>
                  <a:gd name="connsiteY118" fmla="*/ 33619 h 295275"/>
                  <a:gd name="connsiteX119" fmla="*/ 264971 w 338138"/>
                  <a:gd name="connsiteY119" fmla="*/ 19050 h 295275"/>
                  <a:gd name="connsiteX120" fmla="*/ 284162 w 338138"/>
                  <a:gd name="connsiteY120" fmla="*/ 19050 h 295275"/>
                  <a:gd name="connsiteX121" fmla="*/ 284162 w 338138"/>
                  <a:gd name="connsiteY121" fmla="*/ 26707 h 295275"/>
                  <a:gd name="connsiteX122" fmla="*/ 284162 w 338138"/>
                  <a:gd name="connsiteY122" fmla="*/ 36513 h 295275"/>
                  <a:gd name="connsiteX123" fmla="*/ 283068 w 338138"/>
                  <a:gd name="connsiteY123" fmla="*/ 36513 h 295275"/>
                  <a:gd name="connsiteX124" fmla="*/ 264971 w 338138"/>
                  <a:gd name="connsiteY124" fmla="*/ 36513 h 295275"/>
                  <a:gd name="connsiteX125" fmla="*/ 255587 w 338138"/>
                  <a:gd name="connsiteY125" fmla="*/ 28453 h 295275"/>
                  <a:gd name="connsiteX126" fmla="*/ 264971 w 338138"/>
                  <a:gd name="connsiteY126" fmla="*/ 19050 h 295275"/>
                  <a:gd name="connsiteX127" fmla="*/ 292100 w 338138"/>
                  <a:gd name="connsiteY127" fmla="*/ 0 h 295275"/>
                  <a:gd name="connsiteX128" fmla="*/ 300037 w 338138"/>
                  <a:gd name="connsiteY128" fmla="*/ 8044 h 295275"/>
                  <a:gd name="connsiteX129" fmla="*/ 300037 w 338138"/>
                  <a:gd name="connsiteY129" fmla="*/ 19050 h 295275"/>
                  <a:gd name="connsiteX130" fmla="*/ 289771 w 338138"/>
                  <a:gd name="connsiteY130" fmla="*/ 19050 h 295275"/>
                  <a:gd name="connsiteX131" fmla="*/ 284162 w 338138"/>
                  <a:gd name="connsiteY131" fmla="*/ 19050 h 295275"/>
                  <a:gd name="connsiteX132" fmla="*/ 284162 w 338138"/>
                  <a:gd name="connsiteY132" fmla="*/ 13574 h 295275"/>
                  <a:gd name="connsiteX133" fmla="*/ 284162 w 338138"/>
                  <a:gd name="connsiteY133" fmla="*/ 8044 h 295275"/>
                  <a:gd name="connsiteX134" fmla="*/ 292100 w 338138"/>
                  <a:gd name="connsiteY134" fmla="*/ 0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38138" h="295275">
                    <a:moveTo>
                      <a:pt x="153417" y="182239"/>
                    </a:moveTo>
                    <a:lnTo>
                      <a:pt x="158329" y="185510"/>
                    </a:lnTo>
                    <a:cubicBezTo>
                      <a:pt x="166022" y="188723"/>
                      <a:pt x="174479" y="190500"/>
                      <a:pt x="183356" y="190500"/>
                    </a:cubicBezTo>
                    <a:cubicBezTo>
                      <a:pt x="192233" y="190500"/>
                      <a:pt x="200690" y="188723"/>
                      <a:pt x="208382" y="185510"/>
                    </a:cubicBezTo>
                    <a:lnTo>
                      <a:pt x="213017" y="182424"/>
                    </a:lnTo>
                    <a:lnTo>
                      <a:pt x="225680" y="185018"/>
                    </a:lnTo>
                    <a:cubicBezTo>
                      <a:pt x="252189" y="196345"/>
                      <a:pt x="273579" y="217760"/>
                      <a:pt x="284893" y="244301"/>
                    </a:cubicBezTo>
                    <a:lnTo>
                      <a:pt x="287278" y="255971"/>
                    </a:lnTo>
                    <a:lnTo>
                      <a:pt x="286544" y="255971"/>
                    </a:lnTo>
                    <a:cubicBezTo>
                      <a:pt x="282575" y="255971"/>
                      <a:pt x="278606" y="259912"/>
                      <a:pt x="278606" y="263854"/>
                    </a:cubicBezTo>
                    <a:cubicBezTo>
                      <a:pt x="278606" y="269109"/>
                      <a:pt x="282575" y="273050"/>
                      <a:pt x="286544" y="273050"/>
                    </a:cubicBezTo>
                    <a:lnTo>
                      <a:pt x="290768" y="273050"/>
                    </a:lnTo>
                    <a:lnTo>
                      <a:pt x="293688" y="287338"/>
                    </a:lnTo>
                    <a:cubicBezTo>
                      <a:pt x="293688" y="291306"/>
                      <a:pt x="289724" y="295275"/>
                      <a:pt x="285760" y="295275"/>
                    </a:cubicBezTo>
                    <a:cubicBezTo>
                      <a:pt x="280474" y="295275"/>
                      <a:pt x="276510" y="291306"/>
                      <a:pt x="276510" y="287338"/>
                    </a:cubicBezTo>
                    <a:cubicBezTo>
                      <a:pt x="276510" y="235744"/>
                      <a:pt x="235549" y="193410"/>
                      <a:pt x="182696" y="193410"/>
                    </a:cubicBezTo>
                    <a:cubicBezTo>
                      <a:pt x="131164" y="193410"/>
                      <a:pt x="88881" y="235744"/>
                      <a:pt x="88881" y="287338"/>
                    </a:cubicBezTo>
                    <a:cubicBezTo>
                      <a:pt x="88881" y="291306"/>
                      <a:pt x="86238" y="295275"/>
                      <a:pt x="80953" y="295275"/>
                    </a:cubicBezTo>
                    <a:cubicBezTo>
                      <a:pt x="76989" y="295275"/>
                      <a:pt x="73025" y="291306"/>
                      <a:pt x="73025" y="287338"/>
                    </a:cubicBezTo>
                    <a:lnTo>
                      <a:pt x="77268" y="266075"/>
                    </a:lnTo>
                    <a:lnTo>
                      <a:pt x="79521" y="263839"/>
                    </a:lnTo>
                    <a:lnTo>
                      <a:pt x="77977" y="262525"/>
                    </a:lnTo>
                    <a:lnTo>
                      <a:pt x="81613" y="244301"/>
                    </a:lnTo>
                    <a:cubicBezTo>
                      <a:pt x="87147" y="231031"/>
                      <a:pt x="95157" y="219042"/>
                      <a:pt x="105067" y="208955"/>
                    </a:cubicBezTo>
                    <a:lnTo>
                      <a:pt x="121487" y="197677"/>
                    </a:lnTo>
                    <a:lnTo>
                      <a:pt x="131209" y="200672"/>
                    </a:lnTo>
                    <a:cubicBezTo>
                      <a:pt x="135185" y="201988"/>
                      <a:pt x="140487" y="200672"/>
                      <a:pt x="141812" y="196725"/>
                    </a:cubicBezTo>
                    <a:cubicBezTo>
                      <a:pt x="144463" y="192777"/>
                      <a:pt x="143137" y="188829"/>
                      <a:pt x="139161" y="186197"/>
                    </a:cubicBezTo>
                    <a:lnTo>
                      <a:pt x="138577" y="185939"/>
                    </a:lnTo>
                    <a:lnTo>
                      <a:pt x="139917" y="185018"/>
                    </a:lnTo>
                    <a:close/>
                    <a:moveTo>
                      <a:pt x="120516" y="177954"/>
                    </a:moveTo>
                    <a:lnTo>
                      <a:pt x="138577" y="185939"/>
                    </a:lnTo>
                    <a:lnTo>
                      <a:pt x="121487" y="197677"/>
                    </a:lnTo>
                    <a:lnTo>
                      <a:pt x="92774" y="188829"/>
                    </a:lnTo>
                    <a:cubicBezTo>
                      <a:pt x="51688" y="188829"/>
                      <a:pt x="19880" y="217780"/>
                      <a:pt x="17229" y="255943"/>
                    </a:cubicBezTo>
                    <a:cubicBezTo>
                      <a:pt x="70243" y="255943"/>
                      <a:pt x="70243" y="255943"/>
                      <a:pt x="70243" y="255943"/>
                    </a:cubicBezTo>
                    <a:lnTo>
                      <a:pt x="77977" y="262525"/>
                    </a:lnTo>
                    <a:lnTo>
                      <a:pt x="77268" y="266075"/>
                    </a:lnTo>
                    <a:lnTo>
                      <a:pt x="70243" y="273050"/>
                    </a:lnTo>
                    <a:cubicBezTo>
                      <a:pt x="7952" y="273050"/>
                      <a:pt x="7952" y="273050"/>
                      <a:pt x="7952" y="273050"/>
                    </a:cubicBezTo>
                    <a:cubicBezTo>
                      <a:pt x="3976" y="273050"/>
                      <a:pt x="0" y="269102"/>
                      <a:pt x="0" y="263839"/>
                    </a:cubicBezTo>
                    <a:cubicBezTo>
                      <a:pt x="0" y="225347"/>
                      <a:pt x="22365" y="193517"/>
                      <a:pt x="55913" y="180008"/>
                    </a:cubicBezTo>
                    <a:lnTo>
                      <a:pt x="63954" y="178487"/>
                    </a:lnTo>
                    <a:lnTo>
                      <a:pt x="70942" y="183150"/>
                    </a:lnTo>
                    <a:cubicBezTo>
                      <a:pt x="77437" y="185844"/>
                      <a:pt x="84611" y="187325"/>
                      <a:pt x="92198" y="187325"/>
                    </a:cubicBezTo>
                    <a:cubicBezTo>
                      <a:pt x="100775" y="187325"/>
                      <a:pt x="109352" y="185022"/>
                      <a:pt x="117104" y="180908"/>
                    </a:cubicBezTo>
                    <a:close/>
                    <a:moveTo>
                      <a:pt x="242887" y="82550"/>
                    </a:moveTo>
                    <a:cubicBezTo>
                      <a:pt x="273315" y="82550"/>
                      <a:pt x="299773" y="108826"/>
                      <a:pt x="299773" y="137730"/>
                    </a:cubicBezTo>
                    <a:cubicBezTo>
                      <a:pt x="299773" y="154809"/>
                      <a:pt x="291836" y="169261"/>
                      <a:pt x="278606" y="179771"/>
                    </a:cubicBezTo>
                    <a:cubicBezTo>
                      <a:pt x="314326" y="192909"/>
                      <a:pt x="338138" y="225754"/>
                      <a:pt x="338138" y="263854"/>
                    </a:cubicBezTo>
                    <a:cubicBezTo>
                      <a:pt x="338138" y="269109"/>
                      <a:pt x="334169" y="273050"/>
                      <a:pt x="330201" y="273050"/>
                    </a:cubicBezTo>
                    <a:cubicBezTo>
                      <a:pt x="308373" y="273050"/>
                      <a:pt x="297458" y="273050"/>
                      <a:pt x="292001" y="273050"/>
                    </a:cubicBezTo>
                    <a:lnTo>
                      <a:pt x="290768" y="273050"/>
                    </a:lnTo>
                    <a:lnTo>
                      <a:pt x="287278" y="255971"/>
                    </a:lnTo>
                    <a:lnTo>
                      <a:pt x="306429" y="255971"/>
                    </a:lnTo>
                    <a:cubicBezTo>
                      <a:pt x="320940" y="255971"/>
                      <a:pt x="320940" y="255971"/>
                      <a:pt x="320940" y="255971"/>
                    </a:cubicBezTo>
                    <a:cubicBezTo>
                      <a:pt x="318294" y="221812"/>
                      <a:pt x="289190" y="194223"/>
                      <a:pt x="253471" y="190281"/>
                    </a:cubicBezTo>
                    <a:cubicBezTo>
                      <a:pt x="249502" y="190281"/>
                      <a:pt x="246856" y="186340"/>
                      <a:pt x="245533" y="182399"/>
                    </a:cubicBezTo>
                    <a:cubicBezTo>
                      <a:pt x="245533" y="178457"/>
                      <a:pt x="248179" y="174516"/>
                      <a:pt x="252148" y="174516"/>
                    </a:cubicBezTo>
                    <a:cubicBezTo>
                      <a:pt x="270669" y="170574"/>
                      <a:pt x="283898" y="156123"/>
                      <a:pt x="283898" y="137730"/>
                    </a:cubicBezTo>
                    <a:cubicBezTo>
                      <a:pt x="283898" y="116709"/>
                      <a:pt x="264054" y="98316"/>
                      <a:pt x="242887" y="98316"/>
                    </a:cubicBezTo>
                    <a:cubicBezTo>
                      <a:pt x="237596" y="98316"/>
                      <a:pt x="234950" y="94374"/>
                      <a:pt x="234950" y="90433"/>
                    </a:cubicBezTo>
                    <a:cubicBezTo>
                      <a:pt x="234950" y="86492"/>
                      <a:pt x="237596" y="82550"/>
                      <a:pt x="242887" y="82550"/>
                    </a:cubicBezTo>
                    <a:close/>
                    <a:moveTo>
                      <a:pt x="182562" y="79375"/>
                    </a:moveTo>
                    <a:cubicBezTo>
                      <a:pt x="156259" y="79375"/>
                      <a:pt x="134937" y="100697"/>
                      <a:pt x="134937" y="127000"/>
                    </a:cubicBezTo>
                    <a:cubicBezTo>
                      <a:pt x="134937" y="153303"/>
                      <a:pt x="156259" y="174625"/>
                      <a:pt x="182562" y="174625"/>
                    </a:cubicBezTo>
                    <a:cubicBezTo>
                      <a:pt x="208865" y="174625"/>
                      <a:pt x="230187" y="153303"/>
                      <a:pt x="230187" y="127000"/>
                    </a:cubicBezTo>
                    <a:cubicBezTo>
                      <a:pt x="230187" y="100697"/>
                      <a:pt x="208865" y="79375"/>
                      <a:pt x="182562" y="79375"/>
                    </a:cubicBezTo>
                    <a:close/>
                    <a:moveTo>
                      <a:pt x="92198" y="79375"/>
                    </a:moveTo>
                    <a:cubicBezTo>
                      <a:pt x="99456" y="79375"/>
                      <a:pt x="106383" y="80692"/>
                      <a:pt x="112815" y="83325"/>
                    </a:cubicBezTo>
                    <a:lnTo>
                      <a:pt x="129438" y="94484"/>
                    </a:lnTo>
                    <a:lnTo>
                      <a:pt x="124114" y="102283"/>
                    </a:lnTo>
                    <a:lnTo>
                      <a:pt x="123146" y="107021"/>
                    </a:lnTo>
                    <a:lnTo>
                      <a:pt x="118588" y="107021"/>
                    </a:lnTo>
                    <a:cubicBezTo>
                      <a:pt x="111991" y="99122"/>
                      <a:pt x="102754" y="95173"/>
                      <a:pt x="92198" y="95173"/>
                    </a:cubicBezTo>
                    <a:cubicBezTo>
                      <a:pt x="71087" y="95173"/>
                      <a:pt x="53934" y="112287"/>
                      <a:pt x="53934" y="133350"/>
                    </a:cubicBezTo>
                    <a:cubicBezTo>
                      <a:pt x="53934" y="154414"/>
                      <a:pt x="71087" y="171528"/>
                      <a:pt x="92198" y="171528"/>
                    </a:cubicBezTo>
                    <a:cubicBezTo>
                      <a:pt x="104074" y="171528"/>
                      <a:pt x="115949" y="164945"/>
                      <a:pt x="123866" y="154414"/>
                    </a:cubicBezTo>
                    <a:lnTo>
                      <a:pt x="125791" y="154174"/>
                    </a:lnTo>
                    <a:lnTo>
                      <a:pt x="134034" y="166249"/>
                    </a:lnTo>
                    <a:lnTo>
                      <a:pt x="120516" y="177954"/>
                    </a:lnTo>
                    <a:lnTo>
                      <a:pt x="116465" y="176163"/>
                    </a:lnTo>
                    <a:cubicBezTo>
                      <a:pt x="108678" y="174024"/>
                      <a:pt x="100726" y="173037"/>
                      <a:pt x="92774" y="173037"/>
                    </a:cubicBezTo>
                    <a:lnTo>
                      <a:pt x="63954" y="178487"/>
                    </a:lnTo>
                    <a:lnTo>
                      <a:pt x="53769" y="171692"/>
                    </a:lnTo>
                    <a:cubicBezTo>
                      <a:pt x="44037" y="161983"/>
                      <a:pt x="38100" y="148490"/>
                      <a:pt x="38100" y="133350"/>
                    </a:cubicBezTo>
                    <a:cubicBezTo>
                      <a:pt x="38100" y="103072"/>
                      <a:pt x="61850" y="79375"/>
                      <a:pt x="92198" y="79375"/>
                    </a:cubicBezTo>
                    <a:close/>
                    <a:moveTo>
                      <a:pt x="183356" y="63500"/>
                    </a:moveTo>
                    <a:cubicBezTo>
                      <a:pt x="218865" y="63500"/>
                      <a:pt x="247650" y="91930"/>
                      <a:pt x="247650" y="127000"/>
                    </a:cubicBezTo>
                    <a:cubicBezTo>
                      <a:pt x="247650" y="144535"/>
                      <a:pt x="240454" y="160410"/>
                      <a:pt x="228819" y="171902"/>
                    </a:cubicBezTo>
                    <a:lnTo>
                      <a:pt x="213017" y="182424"/>
                    </a:lnTo>
                    <a:lnTo>
                      <a:pt x="182696" y="176212"/>
                    </a:lnTo>
                    <a:lnTo>
                      <a:pt x="153417" y="182239"/>
                    </a:lnTo>
                    <a:lnTo>
                      <a:pt x="137893" y="171902"/>
                    </a:lnTo>
                    <a:lnTo>
                      <a:pt x="134034" y="166249"/>
                    </a:lnTo>
                    <a:lnTo>
                      <a:pt x="137061" y="163629"/>
                    </a:lnTo>
                    <a:cubicBezTo>
                      <a:pt x="139700" y="160996"/>
                      <a:pt x="138380" y="155730"/>
                      <a:pt x="134422" y="153097"/>
                    </a:cubicBezTo>
                    <a:lnTo>
                      <a:pt x="125791" y="154174"/>
                    </a:lnTo>
                    <a:lnTo>
                      <a:pt x="124114" y="151717"/>
                    </a:lnTo>
                    <a:cubicBezTo>
                      <a:pt x="120861" y="144120"/>
                      <a:pt x="119062" y="135768"/>
                      <a:pt x="119062" y="127000"/>
                    </a:cubicBezTo>
                    <a:lnTo>
                      <a:pt x="123146" y="107021"/>
                    </a:lnTo>
                    <a:lnTo>
                      <a:pt x="130463" y="107021"/>
                    </a:lnTo>
                    <a:cubicBezTo>
                      <a:pt x="133102" y="103072"/>
                      <a:pt x="133102" y="97806"/>
                      <a:pt x="130463" y="95173"/>
                    </a:cubicBezTo>
                    <a:lnTo>
                      <a:pt x="129438" y="94484"/>
                    </a:lnTo>
                    <a:lnTo>
                      <a:pt x="137893" y="82099"/>
                    </a:lnTo>
                    <a:cubicBezTo>
                      <a:pt x="149528" y="70608"/>
                      <a:pt x="165601" y="63500"/>
                      <a:pt x="183356" y="63500"/>
                    </a:cubicBezTo>
                    <a:close/>
                    <a:moveTo>
                      <a:pt x="284162" y="36513"/>
                    </a:moveTo>
                    <a:lnTo>
                      <a:pt x="300037" y="36513"/>
                    </a:lnTo>
                    <a:lnTo>
                      <a:pt x="300037" y="46752"/>
                    </a:lnTo>
                    <a:cubicBezTo>
                      <a:pt x="300037" y="52282"/>
                      <a:pt x="300037" y="52282"/>
                      <a:pt x="300037" y="52282"/>
                    </a:cubicBezTo>
                    <a:cubicBezTo>
                      <a:pt x="300037" y="56304"/>
                      <a:pt x="296068" y="60325"/>
                      <a:pt x="292100" y="60325"/>
                    </a:cubicBezTo>
                    <a:cubicBezTo>
                      <a:pt x="286808" y="60325"/>
                      <a:pt x="284162" y="56304"/>
                      <a:pt x="284162" y="52282"/>
                    </a:cubicBezTo>
                    <a:close/>
                    <a:moveTo>
                      <a:pt x="300037" y="19050"/>
                    </a:moveTo>
                    <a:lnTo>
                      <a:pt x="302507" y="19050"/>
                    </a:lnTo>
                    <a:cubicBezTo>
                      <a:pt x="307869" y="19050"/>
                      <a:pt x="307869" y="19050"/>
                      <a:pt x="307869" y="19050"/>
                    </a:cubicBezTo>
                    <a:cubicBezTo>
                      <a:pt x="313231" y="19050"/>
                      <a:pt x="315912" y="23080"/>
                      <a:pt x="315912" y="28453"/>
                    </a:cubicBezTo>
                    <a:cubicBezTo>
                      <a:pt x="315912" y="32483"/>
                      <a:pt x="313231" y="36513"/>
                      <a:pt x="307869" y="36513"/>
                    </a:cubicBezTo>
                    <a:lnTo>
                      <a:pt x="300037" y="36513"/>
                    </a:lnTo>
                    <a:lnTo>
                      <a:pt x="300037" y="33619"/>
                    </a:lnTo>
                    <a:close/>
                    <a:moveTo>
                      <a:pt x="264971" y="19050"/>
                    </a:moveTo>
                    <a:lnTo>
                      <a:pt x="284162" y="19050"/>
                    </a:lnTo>
                    <a:lnTo>
                      <a:pt x="284162" y="26707"/>
                    </a:lnTo>
                    <a:lnTo>
                      <a:pt x="284162" y="36513"/>
                    </a:lnTo>
                    <a:lnTo>
                      <a:pt x="283068" y="36513"/>
                    </a:lnTo>
                    <a:cubicBezTo>
                      <a:pt x="264971" y="36513"/>
                      <a:pt x="264971" y="36513"/>
                      <a:pt x="264971" y="36513"/>
                    </a:cubicBezTo>
                    <a:cubicBezTo>
                      <a:pt x="259608" y="36513"/>
                      <a:pt x="255587" y="32483"/>
                      <a:pt x="255587" y="28453"/>
                    </a:cubicBezTo>
                    <a:cubicBezTo>
                      <a:pt x="255587" y="23080"/>
                      <a:pt x="259608" y="19050"/>
                      <a:pt x="264971" y="19050"/>
                    </a:cubicBezTo>
                    <a:close/>
                    <a:moveTo>
                      <a:pt x="292100" y="0"/>
                    </a:moveTo>
                    <a:cubicBezTo>
                      <a:pt x="296068" y="0"/>
                      <a:pt x="300037" y="4022"/>
                      <a:pt x="300037" y="8044"/>
                    </a:cubicBezTo>
                    <a:lnTo>
                      <a:pt x="300037" y="19050"/>
                    </a:lnTo>
                    <a:lnTo>
                      <a:pt x="289771" y="19050"/>
                    </a:lnTo>
                    <a:lnTo>
                      <a:pt x="284162" y="19050"/>
                    </a:lnTo>
                    <a:lnTo>
                      <a:pt x="284162" y="13574"/>
                    </a:lnTo>
                    <a:cubicBezTo>
                      <a:pt x="284162" y="8044"/>
                      <a:pt x="284162" y="8044"/>
                      <a:pt x="284162" y="8044"/>
                    </a:cubicBezTo>
                    <a:cubicBezTo>
                      <a:pt x="284162" y="4022"/>
                      <a:pt x="286808" y="0"/>
                      <a:pt x="2921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70" name="文本框 69"/>
          <p:cNvSpPr txBox="1"/>
          <p:nvPr/>
        </p:nvSpPr>
        <p:spPr>
          <a:xfrm>
            <a:off x="7903210" y="4121785"/>
            <a:ext cx="3736340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</a:rPr>
              <a:t>AI计算服务器支持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</a:endParaRPr>
          </a:p>
          <a:p>
            <a:pPr algn="ctr">
              <a:buClrTx/>
              <a:buSzTx/>
              <a:buFontTx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</a:rPr>
              <a:t>大规模医疗设备集群运行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4450715" y="3278505"/>
            <a:ext cx="335851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</a:rPr>
              <a:t>诊、疗、研一体化功能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1567815" y="4121785"/>
            <a:ext cx="259270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汉仪青云简" panose="00020600040101010101" charset="-122"/>
              </a:rPr>
              <a:t>实用型临床医用系统架构与设计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汉仪青云简" panose="00020600040101010101" charset="-122"/>
            </a:endParaRPr>
          </a:p>
        </p:txBody>
      </p:sp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3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54075" y="807720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技术突破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3" name="îSľïḍe"/>
          <p:cNvGrpSpPr/>
          <p:nvPr/>
        </p:nvGrpSpPr>
        <p:grpSpPr>
          <a:xfrm>
            <a:off x="2117090" y="1298575"/>
            <a:ext cx="8167370" cy="2053590"/>
            <a:chOff x="866776" y="1754227"/>
            <a:chExt cx="10446965" cy="2626967"/>
          </a:xfrm>
        </p:grpSpPr>
        <p:sp>
          <p:nvSpPr>
            <p:cNvPr id="4" name="ïs1íḍe"/>
            <p:cNvSpPr/>
            <p:nvPr/>
          </p:nvSpPr>
          <p:spPr>
            <a:xfrm>
              <a:off x="6512520" y="2182579"/>
              <a:ext cx="1772290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buClrTx/>
                <a:buSzTx/>
                <a:buFontTx/>
                <a:defRPr/>
              </a:pPr>
              <a:r>
                <a:rPr lang="zh-CN" altLang="en-US" sz="32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高精度</a:t>
              </a:r>
              <a:endParaRPr lang="zh-CN" altLang="en-US" sz="32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6" name="íṩľîḓé"/>
            <p:cNvSpPr/>
            <p:nvPr/>
          </p:nvSpPr>
          <p:spPr>
            <a:xfrm>
              <a:off x="3883525" y="2182579"/>
              <a:ext cx="177228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rgbClr val="7A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sz="32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低成本</a:t>
              </a:r>
              <a:endParaRPr lang="zh-CN" altLang="en-US" sz="32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8" name="îsļîḑê"/>
            <p:cNvSpPr/>
            <p:nvPr/>
          </p:nvSpPr>
          <p:spPr>
            <a:xfrm>
              <a:off x="1270767" y="2166338"/>
              <a:ext cx="177025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sz="32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高效率</a:t>
              </a:r>
              <a:endParaRPr lang="zh-CN" altLang="en-US" sz="3200">
                <a:solidFill>
                  <a:srgbClr val="FFFFFF"/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11" name="îšḷïḓè"/>
            <p:cNvSpPr/>
            <p:nvPr/>
          </p:nvSpPr>
          <p:spPr bwMode="auto">
            <a:xfrm>
              <a:off x="866776" y="1760315"/>
              <a:ext cx="4998140" cy="2608697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12" name="íŝḻîḍe"/>
            <p:cNvSpPr/>
            <p:nvPr/>
          </p:nvSpPr>
          <p:spPr>
            <a:xfrm>
              <a:off x="3684573" y="1754227"/>
              <a:ext cx="4797158" cy="2626967"/>
            </a:xfrm>
            <a:custGeom>
              <a:avLst/>
              <a:gdLst>
                <a:gd name="connsiteX0" fmla="*/ 0 w 3902075"/>
                <a:gd name="connsiteY0" fmla="*/ 1047871 h 2096659"/>
                <a:gd name="connsiteX1" fmla="*/ 1019175 w 3902075"/>
                <a:gd name="connsiteY1" fmla="*/ 2067046 h 2096659"/>
                <a:gd name="connsiteX2" fmla="*/ 3063875 w 3902075"/>
                <a:gd name="connsiteY2" fmla="*/ 25521 h 2096659"/>
                <a:gd name="connsiteX3" fmla="*/ 3902075 w 3902075"/>
                <a:gd name="connsiteY3" fmla="*/ 866896 h 2096659"/>
                <a:gd name="connsiteX4" fmla="*/ 3902075 w 3902075"/>
                <a:gd name="connsiteY4" fmla="*/ 866896 h 2096659"/>
                <a:gd name="connsiteX0-1" fmla="*/ 0 w 3902075"/>
                <a:gd name="connsiteY0-2" fmla="*/ 1047871 h 2096659"/>
                <a:gd name="connsiteX1-3" fmla="*/ 1019175 w 3902075"/>
                <a:gd name="connsiteY1-4" fmla="*/ 2067046 h 2096659"/>
                <a:gd name="connsiteX2-5" fmla="*/ 3063875 w 3902075"/>
                <a:gd name="connsiteY2-6" fmla="*/ 25521 h 2096659"/>
                <a:gd name="connsiteX3-7" fmla="*/ 3902075 w 3902075"/>
                <a:gd name="connsiteY3-8" fmla="*/ 866896 h 2096659"/>
                <a:gd name="connsiteX4-9" fmla="*/ 3902075 w 3902075"/>
                <a:gd name="connsiteY4-10" fmla="*/ 866896 h 2096659"/>
                <a:gd name="connsiteX0-11" fmla="*/ 0 w 3902075"/>
                <a:gd name="connsiteY0-12" fmla="*/ 1047871 h 2067046"/>
                <a:gd name="connsiteX1-13" fmla="*/ 1019175 w 3902075"/>
                <a:gd name="connsiteY1-14" fmla="*/ 2067046 h 2067046"/>
                <a:gd name="connsiteX2-15" fmla="*/ 3063875 w 3902075"/>
                <a:gd name="connsiteY2-16" fmla="*/ 25521 h 2067046"/>
                <a:gd name="connsiteX3-17" fmla="*/ 3902075 w 3902075"/>
                <a:gd name="connsiteY3-18" fmla="*/ 866896 h 2067046"/>
                <a:gd name="connsiteX4-19" fmla="*/ 3902075 w 3902075"/>
                <a:gd name="connsiteY4-20" fmla="*/ 866896 h 2067046"/>
                <a:gd name="connsiteX0-21" fmla="*/ 0 w 3902075"/>
                <a:gd name="connsiteY0-22" fmla="*/ 1047871 h 2067046"/>
                <a:gd name="connsiteX1-23" fmla="*/ 1019175 w 3902075"/>
                <a:gd name="connsiteY1-24" fmla="*/ 2067046 h 2067046"/>
                <a:gd name="connsiteX2-25" fmla="*/ 3063875 w 3902075"/>
                <a:gd name="connsiteY2-26" fmla="*/ 25521 h 2067046"/>
                <a:gd name="connsiteX3-27" fmla="*/ 3902075 w 3902075"/>
                <a:gd name="connsiteY3-28" fmla="*/ 866896 h 2067046"/>
                <a:gd name="connsiteX4-29" fmla="*/ 3902075 w 3902075"/>
                <a:gd name="connsiteY4-30" fmla="*/ 866896 h 2067046"/>
                <a:gd name="connsiteX0-31" fmla="*/ 0 w 3902075"/>
                <a:gd name="connsiteY0-32" fmla="*/ 1047871 h 2067046"/>
                <a:gd name="connsiteX1-33" fmla="*/ 1019175 w 3902075"/>
                <a:gd name="connsiteY1-34" fmla="*/ 2067046 h 2067046"/>
                <a:gd name="connsiteX2-35" fmla="*/ 3063875 w 3902075"/>
                <a:gd name="connsiteY2-36" fmla="*/ 25521 h 2067046"/>
                <a:gd name="connsiteX3-37" fmla="*/ 3902075 w 3902075"/>
                <a:gd name="connsiteY3-38" fmla="*/ 866896 h 2067046"/>
                <a:gd name="connsiteX4-39" fmla="*/ 3902075 w 3902075"/>
                <a:gd name="connsiteY4-40" fmla="*/ 866896 h 2067046"/>
                <a:gd name="connsiteX0-41" fmla="*/ 0 w 3902075"/>
                <a:gd name="connsiteY0-42" fmla="*/ 1047871 h 2067046"/>
                <a:gd name="connsiteX1-43" fmla="*/ 1019175 w 3902075"/>
                <a:gd name="connsiteY1-44" fmla="*/ 2067046 h 2067046"/>
                <a:gd name="connsiteX2-45" fmla="*/ 3063875 w 3902075"/>
                <a:gd name="connsiteY2-46" fmla="*/ 25521 h 2067046"/>
                <a:gd name="connsiteX3-47" fmla="*/ 3902075 w 3902075"/>
                <a:gd name="connsiteY3-48" fmla="*/ 866896 h 2067046"/>
                <a:gd name="connsiteX4-49" fmla="*/ 3902075 w 3902075"/>
                <a:gd name="connsiteY4-50" fmla="*/ 866896 h 2067046"/>
                <a:gd name="connsiteX0-51" fmla="*/ 0 w 3902075"/>
                <a:gd name="connsiteY0-52" fmla="*/ 1047871 h 2067046"/>
                <a:gd name="connsiteX1-53" fmla="*/ 1019175 w 3902075"/>
                <a:gd name="connsiteY1-54" fmla="*/ 2067046 h 2067046"/>
                <a:gd name="connsiteX2-55" fmla="*/ 3063875 w 3902075"/>
                <a:gd name="connsiteY2-56" fmla="*/ 25521 h 2067046"/>
                <a:gd name="connsiteX3-57" fmla="*/ 3902075 w 3902075"/>
                <a:gd name="connsiteY3-58" fmla="*/ 866896 h 2067046"/>
                <a:gd name="connsiteX4-59" fmla="*/ 3902075 w 3902075"/>
                <a:gd name="connsiteY4-60" fmla="*/ 866896 h 2067046"/>
                <a:gd name="connsiteX0-61" fmla="*/ 0 w 3902075"/>
                <a:gd name="connsiteY0-62" fmla="*/ 1047871 h 2067046"/>
                <a:gd name="connsiteX1-63" fmla="*/ 1019175 w 3902075"/>
                <a:gd name="connsiteY1-64" fmla="*/ 2067046 h 2067046"/>
                <a:gd name="connsiteX2-65" fmla="*/ 3063875 w 3902075"/>
                <a:gd name="connsiteY2-66" fmla="*/ 25521 h 2067046"/>
                <a:gd name="connsiteX3-67" fmla="*/ 3902075 w 3902075"/>
                <a:gd name="connsiteY3-68" fmla="*/ 866896 h 2067046"/>
                <a:gd name="connsiteX4-69" fmla="*/ 3902075 w 3902075"/>
                <a:gd name="connsiteY4-70" fmla="*/ 866896 h 2067046"/>
                <a:gd name="connsiteX0-71" fmla="*/ 0 w 3902075"/>
                <a:gd name="connsiteY0-72" fmla="*/ 1022350 h 2041525"/>
                <a:gd name="connsiteX1-73" fmla="*/ 1019175 w 3902075"/>
                <a:gd name="connsiteY1-74" fmla="*/ 2041525 h 2041525"/>
                <a:gd name="connsiteX2-75" fmla="*/ 3063875 w 3902075"/>
                <a:gd name="connsiteY2-76" fmla="*/ 0 h 2041525"/>
                <a:gd name="connsiteX3-77" fmla="*/ 3902075 w 3902075"/>
                <a:gd name="connsiteY3-78" fmla="*/ 841375 h 2041525"/>
                <a:gd name="connsiteX4-79" fmla="*/ 3902075 w 3902075"/>
                <a:gd name="connsiteY4-80" fmla="*/ 841375 h 2041525"/>
                <a:gd name="connsiteX0-81" fmla="*/ 0 w 3902075"/>
                <a:gd name="connsiteY0-82" fmla="*/ 1022350 h 1879600"/>
                <a:gd name="connsiteX1-83" fmla="*/ 847725 w 3902075"/>
                <a:gd name="connsiteY1-84" fmla="*/ 1879600 h 1879600"/>
                <a:gd name="connsiteX2-85" fmla="*/ 3063875 w 3902075"/>
                <a:gd name="connsiteY2-86" fmla="*/ 0 h 1879600"/>
                <a:gd name="connsiteX3-87" fmla="*/ 3902075 w 3902075"/>
                <a:gd name="connsiteY3-88" fmla="*/ 841375 h 1879600"/>
                <a:gd name="connsiteX4-89" fmla="*/ 3902075 w 3902075"/>
                <a:gd name="connsiteY4-90" fmla="*/ 841375 h 1879600"/>
                <a:gd name="connsiteX0-91" fmla="*/ 0 w 3902075"/>
                <a:gd name="connsiteY0-92" fmla="*/ 1196975 h 2054225"/>
                <a:gd name="connsiteX1-93" fmla="*/ 847725 w 3902075"/>
                <a:gd name="connsiteY1-94" fmla="*/ 2054225 h 2054225"/>
                <a:gd name="connsiteX2-95" fmla="*/ 2895600 w 3902075"/>
                <a:gd name="connsiteY2-96" fmla="*/ 0 h 2054225"/>
                <a:gd name="connsiteX3-97" fmla="*/ 3902075 w 3902075"/>
                <a:gd name="connsiteY3-98" fmla="*/ 1016000 h 2054225"/>
                <a:gd name="connsiteX4-99" fmla="*/ 3902075 w 3902075"/>
                <a:gd name="connsiteY4-100" fmla="*/ 1016000 h 2054225"/>
                <a:gd name="connsiteX0-101" fmla="*/ 0 w 3902075"/>
                <a:gd name="connsiteY0-102" fmla="*/ 1196975 h 2054225"/>
                <a:gd name="connsiteX1-103" fmla="*/ 847725 w 3902075"/>
                <a:gd name="connsiteY1-104" fmla="*/ 2054225 h 2054225"/>
                <a:gd name="connsiteX2-105" fmla="*/ 2895600 w 3902075"/>
                <a:gd name="connsiteY2-106" fmla="*/ 0 h 2054225"/>
                <a:gd name="connsiteX3-107" fmla="*/ 3751060 w 3902075"/>
                <a:gd name="connsiteY3-108" fmla="*/ 864864 h 2054225"/>
                <a:gd name="connsiteX4-109" fmla="*/ 3902075 w 3902075"/>
                <a:gd name="connsiteY4-110" fmla="*/ 1016000 h 2054225"/>
                <a:gd name="connsiteX5" fmla="*/ 3902075 w 3902075"/>
                <a:gd name="connsiteY5" fmla="*/ 1016000 h 2054225"/>
                <a:gd name="connsiteX0-111" fmla="*/ 0 w 3902075"/>
                <a:gd name="connsiteY0-112" fmla="*/ 1196975 h 2054225"/>
                <a:gd name="connsiteX1-113" fmla="*/ 847725 w 3902075"/>
                <a:gd name="connsiteY1-114" fmla="*/ 2054225 h 2054225"/>
                <a:gd name="connsiteX2-115" fmla="*/ 2895600 w 3902075"/>
                <a:gd name="connsiteY2-116" fmla="*/ 0 h 2054225"/>
                <a:gd name="connsiteX3-117" fmla="*/ 3751060 w 3902075"/>
                <a:gd name="connsiteY3-118" fmla="*/ 864864 h 2054225"/>
                <a:gd name="connsiteX4-119" fmla="*/ 3902075 w 3902075"/>
                <a:gd name="connsiteY4-120" fmla="*/ 1016000 h 2054225"/>
                <a:gd name="connsiteX0-121" fmla="*/ 0 w 3751060"/>
                <a:gd name="connsiteY0-122" fmla="*/ 1196975 h 2054225"/>
                <a:gd name="connsiteX1-123" fmla="*/ 847725 w 3751060"/>
                <a:gd name="connsiteY1-124" fmla="*/ 2054225 h 2054225"/>
                <a:gd name="connsiteX2-125" fmla="*/ 2895600 w 3751060"/>
                <a:gd name="connsiteY2-126" fmla="*/ 0 h 2054225"/>
                <a:gd name="connsiteX3-127" fmla="*/ 3751060 w 3751060"/>
                <a:gd name="connsiteY3-128" fmla="*/ 864864 h 20542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751060" h="2054225">
                  <a:moveTo>
                    <a:pt x="0" y="1196975"/>
                  </a:moveTo>
                  <a:cubicBezTo>
                    <a:pt x="339725" y="1536700"/>
                    <a:pt x="508000" y="1714500"/>
                    <a:pt x="847725" y="2054225"/>
                  </a:cubicBezTo>
                  <a:lnTo>
                    <a:pt x="2895600" y="0"/>
                  </a:lnTo>
                  <a:lnTo>
                    <a:pt x="3751060" y="864864"/>
                  </a:lnTo>
                </a:path>
              </a:pathLst>
            </a:custGeom>
            <a:noFill/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13" name="ï$ļíḓe"/>
            <p:cNvSpPr/>
            <p:nvPr/>
          </p:nvSpPr>
          <p:spPr bwMode="auto">
            <a:xfrm flipH="1" flipV="1">
              <a:off x="6315601" y="1766408"/>
              <a:ext cx="4998140" cy="2610727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14" name="ïSľîḍè"/>
            <p:cNvSpPr/>
            <p:nvPr/>
          </p:nvSpPr>
          <p:spPr>
            <a:xfrm>
              <a:off x="9157760" y="2182579"/>
              <a:ext cx="1772289" cy="1770259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>
                <a:defRPr/>
              </a:pPr>
              <a:r>
                <a:rPr lang="zh-CN" altLang="en-US" sz="3200">
                  <a:solidFill>
                    <a:srgbClr val="FFFFFF"/>
                  </a:solidFill>
                  <a:latin typeface="楷体" panose="02010609060101010101" charset="-122"/>
                  <a:ea typeface="楷体" panose="02010609060101010101" charset="-122"/>
                </a:rPr>
                <a:t>多功能</a:t>
              </a:r>
              <a:endParaRPr lang="zh-CN" altLang="en-US" sz="32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项目架构修改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735" y="724535"/>
            <a:ext cx="7512050" cy="59550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33650" y="245745"/>
            <a:ext cx="707644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AI 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计算服务器支持大规模医疗设备集群运行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2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4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6"/>
          <p:cNvSpPr/>
          <p:nvPr/>
        </p:nvSpPr>
        <p:spPr bwMode="auto">
          <a:xfrm>
            <a:off x="5409503" y="5082573"/>
            <a:ext cx="4284" cy="2118"/>
          </a:xfrm>
          <a:custGeom>
            <a:avLst/>
            <a:gdLst>
              <a:gd name="T0" fmla="*/ 2 w 4"/>
              <a:gd name="T1" fmla="*/ 0 h 4"/>
              <a:gd name="T2" fmla="*/ 4 w 4"/>
              <a:gd name="T3" fmla="*/ 4 h 4"/>
              <a:gd name="T4" fmla="*/ 0 w 4"/>
              <a:gd name="T5" fmla="*/ 4 h 4"/>
              <a:gd name="T6" fmla="*/ 2 w 4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0"/>
                </a:moveTo>
                <a:lnTo>
                  <a:pt x="4" y="4"/>
                </a:lnTo>
                <a:lnTo>
                  <a:pt x="0" y="4"/>
                </a:lnTo>
                <a:lnTo>
                  <a:pt x="2" y="0"/>
                </a:lnTo>
                <a:close/>
              </a:path>
            </a:pathLst>
          </a:custGeom>
          <a:solidFill>
            <a:srgbClr val="FFCA00"/>
          </a:solidFill>
          <a:ln w="0">
            <a:noFill/>
            <a:prstDash val="solid"/>
            <a:round/>
          </a:ln>
        </p:spPr>
        <p:txBody>
          <a:bodyPr vert="horz" wrap="square" lIns="130886" tIns="65442" rIns="130886" bIns="65442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71" name="Freeform 46"/>
          <p:cNvSpPr/>
          <p:nvPr/>
        </p:nvSpPr>
        <p:spPr bwMode="auto">
          <a:xfrm>
            <a:off x="274691" y="1662251"/>
            <a:ext cx="2477253" cy="118883"/>
          </a:xfrm>
          <a:custGeom>
            <a:avLst/>
            <a:gdLst>
              <a:gd name="T0" fmla="*/ 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noFill/>
          <a:ln w="3175" cap="flat">
            <a:solidFill>
              <a:schemeClr val="tx1"/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323232"/>
              </a:solidFill>
              <a:latin typeface="微软雅黑" panose="020B0503020204020204" charset="-122"/>
              <a:ea typeface="微软雅黑" panose="020B0503020204020204" charset="-122"/>
              <a:cs typeface="Open Sans Condensed Light" pitchFamily="34" charset="0"/>
              <a:sym typeface="Gill Sans" panose="020B0502020104020203" charset="0"/>
            </a:endParaRPr>
          </a:p>
        </p:txBody>
      </p:sp>
      <p:sp>
        <p:nvSpPr>
          <p:cNvPr id="76" name="Rectangle 37"/>
          <p:cNvSpPr/>
          <p:nvPr/>
        </p:nvSpPr>
        <p:spPr bwMode="auto">
          <a:xfrm>
            <a:off x="476250" y="1635125"/>
            <a:ext cx="2693670" cy="638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0000"/>
              </a:lnSpc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Vue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架构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Element-UI组件库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Tui-image-editor插件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grpSp>
        <p:nvGrpSpPr>
          <p:cNvPr id="77" name="Group 5"/>
          <p:cNvGrpSpPr/>
          <p:nvPr/>
        </p:nvGrpSpPr>
        <p:grpSpPr>
          <a:xfrm>
            <a:off x="73124" y="187389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1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88" name="Rectangle 37"/>
          <p:cNvSpPr/>
          <p:nvPr/>
        </p:nvSpPr>
        <p:spPr bwMode="auto">
          <a:xfrm>
            <a:off x="6404067" y="3172839"/>
            <a:ext cx="1935549" cy="63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微软雅黑" panose="020B0503020204020204" charset="-122"/>
            </a:endParaRPr>
          </a:p>
        </p:txBody>
      </p:sp>
      <p:grpSp>
        <p:nvGrpSpPr>
          <p:cNvPr id="123" name="Group 3"/>
          <p:cNvGrpSpPr/>
          <p:nvPr/>
        </p:nvGrpSpPr>
        <p:grpSpPr>
          <a:xfrm>
            <a:off x="3248116" y="1199420"/>
            <a:ext cx="1110937" cy="947678"/>
            <a:chOff x="3684228" y="1869676"/>
            <a:chExt cx="823252" cy="710758"/>
          </a:xfrm>
        </p:grpSpPr>
        <p:grpSp>
          <p:nvGrpSpPr>
            <p:cNvPr id="124" name="Group 1"/>
            <p:cNvGrpSpPr/>
            <p:nvPr/>
          </p:nvGrpSpPr>
          <p:grpSpPr>
            <a:xfrm>
              <a:off x="3684228" y="1869676"/>
              <a:ext cx="823252" cy="710758"/>
              <a:chOff x="3755667" y="1931353"/>
              <a:chExt cx="680374" cy="587404"/>
            </a:xfrm>
            <a:solidFill>
              <a:srgbClr val="FFFFFF"/>
            </a:solidFill>
          </p:grpSpPr>
          <p:sp>
            <p:nvSpPr>
              <p:cNvPr id="126" name="Freeform 46"/>
              <p:cNvSpPr/>
              <p:nvPr/>
            </p:nvSpPr>
            <p:spPr bwMode="auto">
              <a:xfrm>
                <a:off x="3755667" y="1931353"/>
                <a:ext cx="680374" cy="587404"/>
              </a:xfrm>
              <a:custGeom>
                <a:avLst/>
                <a:gdLst>
                  <a:gd name="T0" fmla="*/ 161 w 643"/>
                  <a:gd name="T1" fmla="*/ 0 h 555"/>
                  <a:gd name="T2" fmla="*/ 482 w 643"/>
                  <a:gd name="T3" fmla="*/ 0 h 555"/>
                  <a:gd name="T4" fmla="*/ 643 w 643"/>
                  <a:gd name="T5" fmla="*/ 277 h 555"/>
                  <a:gd name="T6" fmla="*/ 482 w 643"/>
                  <a:gd name="T7" fmla="*/ 555 h 555"/>
                  <a:gd name="T8" fmla="*/ 161 w 643"/>
                  <a:gd name="T9" fmla="*/ 555 h 555"/>
                  <a:gd name="T10" fmla="*/ 0 w 643"/>
                  <a:gd name="T11" fmla="*/ 277 h 555"/>
                  <a:gd name="T12" fmla="*/ 161 w 643"/>
                  <a:gd name="T13" fmla="*/ 0 h 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3" h="555">
                    <a:moveTo>
                      <a:pt x="161" y="0"/>
                    </a:moveTo>
                    <a:lnTo>
                      <a:pt x="482" y="0"/>
                    </a:lnTo>
                    <a:lnTo>
                      <a:pt x="643" y="277"/>
                    </a:lnTo>
                    <a:lnTo>
                      <a:pt x="482" y="555"/>
                    </a:lnTo>
                    <a:lnTo>
                      <a:pt x="161" y="555"/>
                    </a:lnTo>
                    <a:lnTo>
                      <a:pt x="0" y="277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rgbClr val="7AB8B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930" kern="0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Gill Sans" panose="020B0502020104020203" charset="0"/>
                </a:endParaRPr>
              </a:p>
            </p:txBody>
          </p:sp>
          <p:sp>
            <p:nvSpPr>
              <p:cNvPr id="127" name="Freeform 46"/>
              <p:cNvSpPr/>
              <p:nvPr/>
            </p:nvSpPr>
            <p:spPr bwMode="auto">
              <a:xfrm>
                <a:off x="3840267" y="2004393"/>
                <a:ext cx="511175" cy="441325"/>
              </a:xfrm>
              <a:custGeom>
                <a:avLst/>
                <a:gdLst>
                  <a:gd name="T0" fmla="*/ 161 w 643"/>
                  <a:gd name="T1" fmla="*/ 0 h 555"/>
                  <a:gd name="T2" fmla="*/ 482 w 643"/>
                  <a:gd name="T3" fmla="*/ 0 h 555"/>
                  <a:gd name="T4" fmla="*/ 643 w 643"/>
                  <a:gd name="T5" fmla="*/ 277 h 555"/>
                  <a:gd name="T6" fmla="*/ 482 w 643"/>
                  <a:gd name="T7" fmla="*/ 555 h 555"/>
                  <a:gd name="T8" fmla="*/ 161 w 643"/>
                  <a:gd name="T9" fmla="*/ 555 h 555"/>
                  <a:gd name="T10" fmla="*/ 0 w 643"/>
                  <a:gd name="T11" fmla="*/ 277 h 555"/>
                  <a:gd name="T12" fmla="*/ 161 w 643"/>
                  <a:gd name="T13" fmla="*/ 0 h 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3" h="555">
                    <a:moveTo>
                      <a:pt x="161" y="0"/>
                    </a:moveTo>
                    <a:lnTo>
                      <a:pt x="482" y="0"/>
                    </a:lnTo>
                    <a:lnTo>
                      <a:pt x="643" y="277"/>
                    </a:lnTo>
                    <a:lnTo>
                      <a:pt x="482" y="555"/>
                    </a:lnTo>
                    <a:lnTo>
                      <a:pt x="161" y="555"/>
                    </a:lnTo>
                    <a:lnTo>
                      <a:pt x="0" y="277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930" kern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Gill Sans" panose="020B0502020104020203" charset="0"/>
                </a:endParaRPr>
              </a:p>
            </p:txBody>
          </p:sp>
        </p:grpSp>
        <p:sp>
          <p:nvSpPr>
            <p:cNvPr id="125" name="Freeform 11"/>
            <p:cNvSpPr>
              <a:spLocks noEditPoints="1"/>
            </p:cNvSpPr>
            <p:nvPr/>
          </p:nvSpPr>
          <p:spPr bwMode="auto">
            <a:xfrm>
              <a:off x="3950778" y="2059444"/>
              <a:ext cx="290153" cy="341524"/>
            </a:xfrm>
            <a:custGeom>
              <a:avLst/>
              <a:gdLst>
                <a:gd name="T0" fmla="*/ 118 w 129"/>
                <a:gd name="T1" fmla="*/ 87 h 152"/>
                <a:gd name="T2" fmla="*/ 107 w 129"/>
                <a:gd name="T3" fmla="*/ 99 h 152"/>
                <a:gd name="T4" fmla="*/ 51 w 129"/>
                <a:gd name="T5" fmla="*/ 107 h 152"/>
                <a:gd name="T6" fmla="*/ 15 w 129"/>
                <a:gd name="T7" fmla="*/ 94 h 152"/>
                <a:gd name="T8" fmla="*/ 9 w 129"/>
                <a:gd name="T9" fmla="*/ 79 h 152"/>
                <a:gd name="T10" fmla="*/ 0 w 129"/>
                <a:gd name="T11" fmla="*/ 22 h 152"/>
                <a:gd name="T12" fmla="*/ 17 w 129"/>
                <a:gd name="T13" fmla="*/ 8 h 152"/>
                <a:gd name="T14" fmla="*/ 46 w 129"/>
                <a:gd name="T15" fmla="*/ 2 h 152"/>
                <a:gd name="T16" fmla="*/ 107 w 129"/>
                <a:gd name="T17" fmla="*/ 6 h 152"/>
                <a:gd name="T18" fmla="*/ 127 w 129"/>
                <a:gd name="T19" fmla="*/ 18 h 152"/>
                <a:gd name="T20" fmla="*/ 128 w 129"/>
                <a:gd name="T21" fmla="*/ 27 h 152"/>
                <a:gd name="T22" fmla="*/ 118 w 129"/>
                <a:gd name="T23" fmla="*/ 87 h 152"/>
                <a:gd name="T24" fmla="*/ 101 w 129"/>
                <a:gd name="T25" fmla="*/ 141 h 152"/>
                <a:gd name="T26" fmla="*/ 47 w 129"/>
                <a:gd name="T27" fmla="*/ 148 h 152"/>
                <a:gd name="T28" fmla="*/ 21 w 129"/>
                <a:gd name="T29" fmla="*/ 135 h 152"/>
                <a:gd name="T30" fmla="*/ 16 w 129"/>
                <a:gd name="T31" fmla="*/ 108 h 152"/>
                <a:gd name="T32" fmla="*/ 16 w 129"/>
                <a:gd name="T33" fmla="*/ 106 h 152"/>
                <a:gd name="T34" fmla="*/ 18 w 129"/>
                <a:gd name="T35" fmla="*/ 106 h 152"/>
                <a:gd name="T36" fmla="*/ 111 w 129"/>
                <a:gd name="T37" fmla="*/ 106 h 152"/>
                <a:gd name="T38" fmla="*/ 112 w 129"/>
                <a:gd name="T39" fmla="*/ 115 h 152"/>
                <a:gd name="T40" fmla="*/ 101 w 129"/>
                <a:gd name="T41" fmla="*/ 141 h 152"/>
                <a:gd name="T42" fmla="*/ 89 w 129"/>
                <a:gd name="T43" fmla="*/ 13 h 152"/>
                <a:gd name="T44" fmla="*/ 38 w 129"/>
                <a:gd name="T45" fmla="*/ 13 h 152"/>
                <a:gd name="T46" fmla="*/ 22 w 129"/>
                <a:gd name="T47" fmla="*/ 20 h 152"/>
                <a:gd name="T48" fmla="*/ 44 w 129"/>
                <a:gd name="T49" fmla="*/ 28 h 152"/>
                <a:gd name="T50" fmla="*/ 85 w 129"/>
                <a:gd name="T51" fmla="*/ 28 h 152"/>
                <a:gd name="T52" fmla="*/ 106 w 129"/>
                <a:gd name="T53" fmla="*/ 20 h 152"/>
                <a:gd name="T54" fmla="*/ 89 w 129"/>
                <a:gd name="T55" fmla="*/ 13 h 152"/>
                <a:gd name="T56" fmla="*/ 56 w 129"/>
                <a:gd name="T57" fmla="*/ 54 h 152"/>
                <a:gd name="T58" fmla="*/ 44 w 129"/>
                <a:gd name="T59" fmla="*/ 74 h 152"/>
                <a:gd name="T60" fmla="*/ 66 w 129"/>
                <a:gd name="T61" fmla="*/ 93 h 152"/>
                <a:gd name="T62" fmla="*/ 84 w 129"/>
                <a:gd name="T63" fmla="*/ 70 h 152"/>
                <a:gd name="T64" fmla="*/ 56 w 129"/>
                <a:gd name="T65" fmla="*/ 54 h 152"/>
                <a:gd name="T66" fmla="*/ 59 w 129"/>
                <a:gd name="T67" fmla="*/ 82 h 152"/>
                <a:gd name="T68" fmla="*/ 59 w 129"/>
                <a:gd name="T69" fmla="*/ 64 h 152"/>
                <a:gd name="T70" fmla="*/ 74 w 129"/>
                <a:gd name="T71" fmla="*/ 72 h 152"/>
                <a:gd name="T72" fmla="*/ 59 w 129"/>
                <a:gd name="T73" fmla="*/ 8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9" h="152">
                  <a:moveTo>
                    <a:pt x="118" y="87"/>
                  </a:moveTo>
                  <a:cubicBezTo>
                    <a:pt x="117" y="93"/>
                    <a:pt x="111" y="96"/>
                    <a:pt x="107" y="99"/>
                  </a:cubicBezTo>
                  <a:cubicBezTo>
                    <a:pt x="89" y="107"/>
                    <a:pt x="69" y="109"/>
                    <a:pt x="51" y="107"/>
                  </a:cubicBezTo>
                  <a:cubicBezTo>
                    <a:pt x="38" y="106"/>
                    <a:pt x="25" y="102"/>
                    <a:pt x="15" y="94"/>
                  </a:cubicBezTo>
                  <a:cubicBezTo>
                    <a:pt x="10" y="90"/>
                    <a:pt x="10" y="84"/>
                    <a:pt x="9" y="79"/>
                  </a:cubicBezTo>
                  <a:cubicBezTo>
                    <a:pt x="6" y="60"/>
                    <a:pt x="2" y="41"/>
                    <a:pt x="0" y="22"/>
                  </a:cubicBezTo>
                  <a:cubicBezTo>
                    <a:pt x="1" y="14"/>
                    <a:pt x="10" y="10"/>
                    <a:pt x="17" y="8"/>
                  </a:cubicBezTo>
                  <a:cubicBezTo>
                    <a:pt x="26" y="4"/>
                    <a:pt x="36" y="3"/>
                    <a:pt x="46" y="2"/>
                  </a:cubicBezTo>
                  <a:cubicBezTo>
                    <a:pt x="66" y="0"/>
                    <a:pt x="87" y="1"/>
                    <a:pt x="107" y="6"/>
                  </a:cubicBezTo>
                  <a:cubicBezTo>
                    <a:pt x="115" y="9"/>
                    <a:pt x="122" y="12"/>
                    <a:pt x="127" y="18"/>
                  </a:cubicBezTo>
                  <a:cubicBezTo>
                    <a:pt x="129" y="20"/>
                    <a:pt x="129" y="24"/>
                    <a:pt x="128" y="27"/>
                  </a:cubicBezTo>
                  <a:cubicBezTo>
                    <a:pt x="125" y="47"/>
                    <a:pt x="121" y="67"/>
                    <a:pt x="118" y="87"/>
                  </a:cubicBezTo>
                  <a:close/>
                  <a:moveTo>
                    <a:pt x="101" y="141"/>
                  </a:moveTo>
                  <a:cubicBezTo>
                    <a:pt x="85" y="151"/>
                    <a:pt x="65" y="152"/>
                    <a:pt x="47" y="148"/>
                  </a:cubicBezTo>
                  <a:cubicBezTo>
                    <a:pt x="37" y="147"/>
                    <a:pt x="26" y="144"/>
                    <a:pt x="21" y="135"/>
                  </a:cubicBezTo>
                  <a:cubicBezTo>
                    <a:pt x="18" y="126"/>
                    <a:pt x="17" y="117"/>
                    <a:pt x="16" y="108"/>
                  </a:cubicBezTo>
                  <a:cubicBezTo>
                    <a:pt x="16" y="106"/>
                    <a:pt x="16" y="106"/>
                    <a:pt x="16" y="106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45" y="124"/>
                    <a:pt x="83" y="124"/>
                    <a:pt x="111" y="106"/>
                  </a:cubicBezTo>
                  <a:cubicBezTo>
                    <a:pt x="115" y="107"/>
                    <a:pt x="112" y="112"/>
                    <a:pt x="112" y="115"/>
                  </a:cubicBezTo>
                  <a:cubicBezTo>
                    <a:pt x="109" y="124"/>
                    <a:pt x="110" y="136"/>
                    <a:pt x="101" y="141"/>
                  </a:cubicBezTo>
                  <a:close/>
                  <a:moveTo>
                    <a:pt x="89" y="13"/>
                  </a:moveTo>
                  <a:cubicBezTo>
                    <a:pt x="72" y="11"/>
                    <a:pt x="55" y="10"/>
                    <a:pt x="38" y="13"/>
                  </a:cubicBezTo>
                  <a:cubicBezTo>
                    <a:pt x="32" y="14"/>
                    <a:pt x="26" y="15"/>
                    <a:pt x="22" y="20"/>
                  </a:cubicBezTo>
                  <a:cubicBezTo>
                    <a:pt x="28" y="26"/>
                    <a:pt x="36" y="27"/>
                    <a:pt x="44" y="28"/>
                  </a:cubicBezTo>
                  <a:cubicBezTo>
                    <a:pt x="57" y="29"/>
                    <a:pt x="71" y="30"/>
                    <a:pt x="85" y="28"/>
                  </a:cubicBezTo>
                  <a:cubicBezTo>
                    <a:pt x="92" y="27"/>
                    <a:pt x="101" y="26"/>
                    <a:pt x="106" y="20"/>
                  </a:cubicBezTo>
                  <a:cubicBezTo>
                    <a:pt x="102" y="15"/>
                    <a:pt x="95" y="14"/>
                    <a:pt x="89" y="13"/>
                  </a:cubicBezTo>
                  <a:close/>
                  <a:moveTo>
                    <a:pt x="56" y="54"/>
                  </a:moveTo>
                  <a:cubicBezTo>
                    <a:pt x="48" y="57"/>
                    <a:pt x="43" y="65"/>
                    <a:pt x="44" y="74"/>
                  </a:cubicBezTo>
                  <a:cubicBezTo>
                    <a:pt x="44" y="85"/>
                    <a:pt x="55" y="94"/>
                    <a:pt x="66" y="93"/>
                  </a:cubicBezTo>
                  <a:cubicBezTo>
                    <a:pt x="77" y="92"/>
                    <a:pt x="86" y="81"/>
                    <a:pt x="84" y="70"/>
                  </a:cubicBezTo>
                  <a:cubicBezTo>
                    <a:pt x="83" y="57"/>
                    <a:pt x="68" y="48"/>
                    <a:pt x="56" y="54"/>
                  </a:cubicBezTo>
                  <a:close/>
                  <a:moveTo>
                    <a:pt x="59" y="82"/>
                  </a:moveTo>
                  <a:cubicBezTo>
                    <a:pt x="52" y="79"/>
                    <a:pt x="52" y="67"/>
                    <a:pt x="59" y="64"/>
                  </a:cubicBezTo>
                  <a:cubicBezTo>
                    <a:pt x="65" y="60"/>
                    <a:pt x="74" y="65"/>
                    <a:pt x="74" y="72"/>
                  </a:cubicBezTo>
                  <a:cubicBezTo>
                    <a:pt x="75" y="80"/>
                    <a:pt x="66" y="86"/>
                    <a:pt x="59" y="82"/>
                  </a:cubicBezTo>
                  <a:close/>
                </a:path>
              </a:pathLst>
            </a:custGeom>
            <a:solidFill>
              <a:srgbClr val="7AB8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30" ker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</p:grpSp>
      <p:sp>
        <p:nvSpPr>
          <p:cNvPr id="128" name="Rectangle 2"/>
          <p:cNvSpPr/>
          <p:nvPr/>
        </p:nvSpPr>
        <p:spPr>
          <a:xfrm>
            <a:off x="683260" y="826135"/>
            <a:ext cx="184277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zh-CN" altLang="en-US" sz="3200" b="1" dirty="0">
                <a:solidFill>
                  <a:srgbClr val="7AB8BF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  <a:sym typeface="+mn-lt"/>
              </a:rPr>
              <a:t>前端</a:t>
            </a:r>
            <a:endParaRPr lang="zh-CN" altLang="en-US" sz="3200" b="1" dirty="0">
              <a:solidFill>
                <a:srgbClr val="7AB8BF"/>
              </a:solidFill>
              <a:latin typeface="方正细圆简体" panose="02010601030101010101" pitchFamily="2" charset="-122"/>
              <a:ea typeface="方正细圆简体" panose="02010601030101010101" pitchFamily="2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2420" y="180340"/>
            <a:ext cx="4860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</a:rPr>
              <a:t>实用型临床医用系统架构设计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汉仪青云简" panose="00020600040101010101" charset="-122"/>
            </a:endParaRPr>
          </a:p>
        </p:txBody>
      </p:sp>
      <p:pic>
        <p:nvPicPr>
          <p:cNvPr id="23" name="图片 23" descr="Vue架构"/>
          <p:cNvPicPr>
            <a:picLocks noChangeAspect="1"/>
          </p:cNvPicPr>
          <p:nvPr/>
        </p:nvPicPr>
        <p:blipFill>
          <a:blip r:embed="rId1"/>
          <a:srcRect t="18960"/>
          <a:stretch>
            <a:fillRect/>
          </a:stretch>
        </p:blipFill>
        <p:spPr>
          <a:xfrm>
            <a:off x="1801495" y="1842135"/>
            <a:ext cx="5523865" cy="172085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8176895" y="2535599"/>
            <a:ext cx="3983355" cy="1353820"/>
            <a:chOff x="12412" y="5173"/>
            <a:chExt cx="6273" cy="2132"/>
          </a:xfrm>
        </p:grpSpPr>
        <p:sp>
          <p:nvSpPr>
            <p:cNvPr id="69" name="Freeform 46"/>
            <p:cNvSpPr/>
            <p:nvPr/>
          </p:nvSpPr>
          <p:spPr bwMode="auto">
            <a:xfrm flipH="1">
              <a:off x="14337" y="6376"/>
              <a:ext cx="4006" cy="120"/>
            </a:xfrm>
            <a:custGeom>
              <a:avLst/>
              <a:gdLst>
                <a:gd name="T0" fmla="*/ 0 w 21600"/>
                <a:gd name="T1" fmla="*/ 21600 h 21600"/>
                <a:gd name="T2" fmla="*/ 0 w 21600"/>
                <a:gd name="T3" fmla="*/ 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tx1"/>
              </a:solidFill>
              <a:prstDash val="solid"/>
              <a:miter lim="800000"/>
              <a:headEnd type="none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2930">
                <a:solidFill>
                  <a:srgbClr val="323232"/>
                </a:solidFill>
                <a:latin typeface="微软雅黑" panose="020B0503020204020204" charset="-122"/>
                <a:ea typeface="微软雅黑" panose="020B0503020204020204" charset="-122"/>
                <a:cs typeface="Open Sans Condensed Light" pitchFamily="34" charset="0"/>
                <a:sym typeface="Gill Sans" panose="020B0502020104020203" charset="0"/>
              </a:endParaRPr>
            </a:p>
          </p:txBody>
        </p:sp>
        <p:grpSp>
          <p:nvGrpSpPr>
            <p:cNvPr id="92" name="Group 247"/>
            <p:cNvGrpSpPr/>
            <p:nvPr/>
          </p:nvGrpSpPr>
          <p:grpSpPr>
            <a:xfrm>
              <a:off x="18050" y="6670"/>
              <a:ext cx="635" cy="554"/>
              <a:chOff x="1079332" y="2203296"/>
              <a:chExt cx="298739" cy="264080"/>
            </a:xfrm>
          </p:grpSpPr>
          <p:sp>
            <p:nvSpPr>
              <p:cNvPr id="93" name="Oval 248"/>
              <p:cNvSpPr/>
              <p:nvPr/>
            </p:nvSpPr>
            <p:spPr bwMode="auto">
              <a:xfrm>
                <a:off x="1103804" y="2203296"/>
                <a:ext cx="264080" cy="26408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1882" tIns="60941" rIns="121882" bIns="60941" numCol="1" rtlCol="0" anchor="t" anchorCtr="0" compatLnSpc="1"/>
              <a:lstStyle/>
              <a:p>
                <a:pPr algn="ctr" defTabSz="1308735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7995" kern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Gill Sans" panose="020B0502020104020203" charset="0"/>
                </a:endParaRPr>
              </a:p>
            </p:txBody>
          </p:sp>
          <p:sp>
            <p:nvSpPr>
              <p:cNvPr id="94" name="Rectangle 22"/>
              <p:cNvSpPr/>
              <p:nvPr/>
            </p:nvSpPr>
            <p:spPr bwMode="auto">
              <a:xfrm>
                <a:off x="1079332" y="2246362"/>
                <a:ext cx="298739" cy="1970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2135" kern="0" dirty="0">
                    <a:solidFill>
                      <a:srgbClr val="FFFFFF"/>
                    </a:solidFill>
                    <a:latin typeface="微软雅黑" panose="020B0503020204020204" charset="-122"/>
                    <a:ea typeface="微软雅黑" panose="020B0503020204020204" charset="-122"/>
                    <a:cs typeface="Bebas Neue" charset="0"/>
                    <a:sym typeface="Bebas Neue" charset="0"/>
                  </a:rPr>
                  <a:t>2</a:t>
                </a:r>
                <a:endPara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endParaRPr>
              </a:p>
            </p:txBody>
          </p:sp>
        </p:grpSp>
        <p:grpSp>
          <p:nvGrpSpPr>
            <p:cNvPr id="108" name="Group 7"/>
            <p:cNvGrpSpPr/>
            <p:nvPr/>
          </p:nvGrpSpPr>
          <p:grpSpPr>
            <a:xfrm>
              <a:off x="12412" y="5401"/>
              <a:ext cx="1750" cy="1492"/>
              <a:chOff x="4964418" y="2602479"/>
              <a:chExt cx="823252" cy="710758"/>
            </a:xfrm>
          </p:grpSpPr>
          <p:grpSp>
            <p:nvGrpSpPr>
              <p:cNvPr id="109" name="Group 220"/>
              <p:cNvGrpSpPr/>
              <p:nvPr/>
            </p:nvGrpSpPr>
            <p:grpSpPr>
              <a:xfrm>
                <a:off x="4964418" y="2602479"/>
                <a:ext cx="823252" cy="710758"/>
                <a:chOff x="3755667" y="1931353"/>
                <a:chExt cx="680374" cy="587404"/>
              </a:xfrm>
            </p:grpSpPr>
            <p:sp>
              <p:nvSpPr>
                <p:cNvPr id="111" name="Freeform 46"/>
                <p:cNvSpPr/>
                <p:nvPr/>
              </p:nvSpPr>
              <p:spPr bwMode="auto">
                <a:xfrm>
                  <a:off x="3755667" y="1931353"/>
                  <a:ext cx="680374" cy="587404"/>
                </a:xfrm>
                <a:custGeom>
                  <a:avLst/>
                  <a:gdLst>
                    <a:gd name="T0" fmla="*/ 161 w 643"/>
                    <a:gd name="T1" fmla="*/ 0 h 555"/>
                    <a:gd name="T2" fmla="*/ 482 w 643"/>
                    <a:gd name="T3" fmla="*/ 0 h 555"/>
                    <a:gd name="T4" fmla="*/ 643 w 643"/>
                    <a:gd name="T5" fmla="*/ 277 h 555"/>
                    <a:gd name="T6" fmla="*/ 482 w 643"/>
                    <a:gd name="T7" fmla="*/ 555 h 555"/>
                    <a:gd name="T8" fmla="*/ 161 w 643"/>
                    <a:gd name="T9" fmla="*/ 555 h 555"/>
                    <a:gd name="T10" fmla="*/ 0 w 643"/>
                    <a:gd name="T11" fmla="*/ 277 h 555"/>
                    <a:gd name="T12" fmla="*/ 161 w 643"/>
                    <a:gd name="T13" fmla="*/ 0 h 5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3" h="555">
                      <a:moveTo>
                        <a:pt x="161" y="0"/>
                      </a:moveTo>
                      <a:lnTo>
                        <a:pt x="482" y="0"/>
                      </a:lnTo>
                      <a:lnTo>
                        <a:pt x="643" y="277"/>
                      </a:lnTo>
                      <a:lnTo>
                        <a:pt x="482" y="555"/>
                      </a:lnTo>
                      <a:lnTo>
                        <a:pt x="161" y="555"/>
                      </a:lnTo>
                      <a:lnTo>
                        <a:pt x="0" y="277"/>
                      </a:lnTo>
                      <a:lnTo>
                        <a:pt x="161" y="0"/>
                      </a:lnTo>
                      <a:close/>
                    </a:path>
                  </a:pathLst>
                </a:custGeom>
                <a:solidFill>
                  <a:srgbClr val="7F7F7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121882" tIns="60941" rIns="121882" bIns="60941" numCol="1" anchor="t" anchorCtr="0" compatLnSpc="1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930" kern="0">
                    <a:solidFill>
                      <a:srgbClr val="000000"/>
                    </a:solidFill>
                    <a:latin typeface="微软雅黑" panose="020B0503020204020204" charset="-122"/>
                    <a:ea typeface="微软雅黑" panose="020B0503020204020204" charset="-122"/>
                    <a:sym typeface="Gill Sans" panose="020B0502020104020203" charset="0"/>
                  </a:endParaRPr>
                </a:p>
              </p:txBody>
            </p:sp>
            <p:sp>
              <p:nvSpPr>
                <p:cNvPr id="112" name="Freeform 46"/>
                <p:cNvSpPr/>
                <p:nvPr/>
              </p:nvSpPr>
              <p:spPr bwMode="auto">
                <a:xfrm>
                  <a:off x="3840267" y="2004393"/>
                  <a:ext cx="511175" cy="441325"/>
                </a:xfrm>
                <a:custGeom>
                  <a:avLst/>
                  <a:gdLst>
                    <a:gd name="T0" fmla="*/ 161 w 643"/>
                    <a:gd name="T1" fmla="*/ 0 h 555"/>
                    <a:gd name="T2" fmla="*/ 482 w 643"/>
                    <a:gd name="T3" fmla="*/ 0 h 555"/>
                    <a:gd name="T4" fmla="*/ 643 w 643"/>
                    <a:gd name="T5" fmla="*/ 277 h 555"/>
                    <a:gd name="T6" fmla="*/ 482 w 643"/>
                    <a:gd name="T7" fmla="*/ 555 h 555"/>
                    <a:gd name="T8" fmla="*/ 161 w 643"/>
                    <a:gd name="T9" fmla="*/ 555 h 555"/>
                    <a:gd name="T10" fmla="*/ 0 w 643"/>
                    <a:gd name="T11" fmla="*/ 277 h 555"/>
                    <a:gd name="T12" fmla="*/ 161 w 643"/>
                    <a:gd name="T13" fmla="*/ 0 h 5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3" h="555">
                      <a:moveTo>
                        <a:pt x="161" y="0"/>
                      </a:moveTo>
                      <a:lnTo>
                        <a:pt x="482" y="0"/>
                      </a:lnTo>
                      <a:lnTo>
                        <a:pt x="643" y="277"/>
                      </a:lnTo>
                      <a:lnTo>
                        <a:pt x="482" y="555"/>
                      </a:lnTo>
                      <a:lnTo>
                        <a:pt x="161" y="555"/>
                      </a:lnTo>
                      <a:lnTo>
                        <a:pt x="0" y="277"/>
                      </a:lnTo>
                      <a:lnTo>
                        <a:pt x="1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</a:ln>
              </p:spPr>
              <p:txBody>
                <a:bodyPr vert="horz" wrap="square" lIns="121882" tIns="60941" rIns="121882" bIns="60941" numCol="1" anchor="t" anchorCtr="0" compatLnSpc="1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930" kern="0">
                    <a:solidFill>
                      <a:srgbClr val="000000"/>
                    </a:solidFill>
                    <a:latin typeface="微软雅黑" panose="020B0503020204020204" charset="-122"/>
                    <a:ea typeface="微软雅黑" panose="020B0503020204020204" charset="-122"/>
                    <a:sym typeface="Gill Sans" panose="020B0502020104020203" charset="0"/>
                  </a:endParaRPr>
                </a:p>
              </p:txBody>
            </p:sp>
          </p:grpSp>
          <p:sp>
            <p:nvSpPr>
              <p:cNvPr id="110" name="Freeform 8"/>
              <p:cNvSpPr>
                <a:spLocks noEditPoints="1"/>
              </p:cNvSpPr>
              <p:nvPr/>
            </p:nvSpPr>
            <p:spPr bwMode="auto">
              <a:xfrm>
                <a:off x="5209647" y="2816545"/>
                <a:ext cx="320093" cy="266264"/>
              </a:xfrm>
              <a:custGeom>
                <a:avLst/>
                <a:gdLst>
                  <a:gd name="T0" fmla="*/ 141 w 141"/>
                  <a:gd name="T1" fmla="*/ 103 h 117"/>
                  <a:gd name="T2" fmla="*/ 126 w 141"/>
                  <a:gd name="T3" fmla="*/ 117 h 117"/>
                  <a:gd name="T4" fmla="*/ 15 w 141"/>
                  <a:gd name="T5" fmla="*/ 117 h 117"/>
                  <a:gd name="T6" fmla="*/ 0 w 141"/>
                  <a:gd name="T7" fmla="*/ 103 h 117"/>
                  <a:gd name="T8" fmla="*/ 0 w 141"/>
                  <a:gd name="T9" fmla="*/ 73 h 117"/>
                  <a:gd name="T10" fmla="*/ 2 w 141"/>
                  <a:gd name="T11" fmla="*/ 66 h 117"/>
                  <a:gd name="T12" fmla="*/ 20 w 141"/>
                  <a:gd name="T13" fmla="*/ 11 h 117"/>
                  <a:gd name="T14" fmla="*/ 35 w 141"/>
                  <a:gd name="T15" fmla="*/ 0 h 117"/>
                  <a:gd name="T16" fmla="*/ 106 w 141"/>
                  <a:gd name="T17" fmla="*/ 0 h 117"/>
                  <a:gd name="T18" fmla="*/ 121 w 141"/>
                  <a:gd name="T19" fmla="*/ 11 h 117"/>
                  <a:gd name="T20" fmla="*/ 140 w 141"/>
                  <a:gd name="T21" fmla="*/ 66 h 117"/>
                  <a:gd name="T22" fmla="*/ 141 w 141"/>
                  <a:gd name="T23" fmla="*/ 73 h 117"/>
                  <a:gd name="T24" fmla="*/ 141 w 141"/>
                  <a:gd name="T25" fmla="*/ 103 h 117"/>
                  <a:gd name="T26" fmla="*/ 129 w 141"/>
                  <a:gd name="T27" fmla="*/ 73 h 117"/>
                  <a:gd name="T28" fmla="*/ 126 w 141"/>
                  <a:gd name="T29" fmla="*/ 70 h 117"/>
                  <a:gd name="T30" fmla="*/ 15 w 141"/>
                  <a:gd name="T31" fmla="*/ 70 h 117"/>
                  <a:gd name="T32" fmla="*/ 12 w 141"/>
                  <a:gd name="T33" fmla="*/ 73 h 117"/>
                  <a:gd name="T34" fmla="*/ 12 w 141"/>
                  <a:gd name="T35" fmla="*/ 103 h 117"/>
                  <a:gd name="T36" fmla="*/ 15 w 141"/>
                  <a:gd name="T37" fmla="*/ 105 h 117"/>
                  <a:gd name="T38" fmla="*/ 126 w 141"/>
                  <a:gd name="T39" fmla="*/ 105 h 117"/>
                  <a:gd name="T40" fmla="*/ 129 w 141"/>
                  <a:gd name="T41" fmla="*/ 103 h 117"/>
                  <a:gd name="T42" fmla="*/ 129 w 141"/>
                  <a:gd name="T43" fmla="*/ 73 h 117"/>
                  <a:gd name="T44" fmla="*/ 125 w 141"/>
                  <a:gd name="T45" fmla="*/ 59 h 117"/>
                  <a:gd name="T46" fmla="*/ 110 w 141"/>
                  <a:gd name="T47" fmla="*/ 14 h 117"/>
                  <a:gd name="T48" fmla="*/ 106 w 141"/>
                  <a:gd name="T49" fmla="*/ 12 h 117"/>
                  <a:gd name="T50" fmla="*/ 35 w 141"/>
                  <a:gd name="T51" fmla="*/ 12 h 117"/>
                  <a:gd name="T52" fmla="*/ 31 w 141"/>
                  <a:gd name="T53" fmla="*/ 14 h 117"/>
                  <a:gd name="T54" fmla="*/ 17 w 141"/>
                  <a:gd name="T55" fmla="*/ 59 h 117"/>
                  <a:gd name="T56" fmla="*/ 125 w 141"/>
                  <a:gd name="T57" fmla="*/ 59 h 117"/>
                  <a:gd name="T58" fmla="*/ 88 w 141"/>
                  <a:gd name="T59" fmla="*/ 95 h 117"/>
                  <a:gd name="T60" fmla="*/ 81 w 141"/>
                  <a:gd name="T61" fmla="*/ 88 h 117"/>
                  <a:gd name="T62" fmla="*/ 88 w 141"/>
                  <a:gd name="T63" fmla="*/ 81 h 117"/>
                  <a:gd name="T64" fmla="*/ 96 w 141"/>
                  <a:gd name="T65" fmla="*/ 88 h 117"/>
                  <a:gd name="T66" fmla="*/ 88 w 141"/>
                  <a:gd name="T67" fmla="*/ 95 h 117"/>
                  <a:gd name="T68" fmla="*/ 112 w 141"/>
                  <a:gd name="T69" fmla="*/ 95 h 117"/>
                  <a:gd name="T70" fmla="*/ 104 w 141"/>
                  <a:gd name="T71" fmla="*/ 88 h 117"/>
                  <a:gd name="T72" fmla="*/ 112 w 141"/>
                  <a:gd name="T73" fmla="*/ 81 h 117"/>
                  <a:gd name="T74" fmla="*/ 119 w 141"/>
                  <a:gd name="T75" fmla="*/ 88 h 117"/>
                  <a:gd name="T76" fmla="*/ 112 w 141"/>
                  <a:gd name="T77" fmla="*/ 9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1" h="117">
                    <a:moveTo>
                      <a:pt x="141" y="103"/>
                    </a:moveTo>
                    <a:cubicBezTo>
                      <a:pt x="141" y="111"/>
                      <a:pt x="134" y="117"/>
                      <a:pt x="126" y="117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7" y="117"/>
                      <a:pt x="0" y="111"/>
                      <a:pt x="0" y="10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1"/>
                      <a:pt x="1" y="69"/>
                      <a:pt x="2" y="66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2" y="4"/>
                      <a:pt x="28" y="0"/>
                      <a:pt x="35" y="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113" y="0"/>
                      <a:pt x="119" y="4"/>
                      <a:pt x="121" y="11"/>
                    </a:cubicBezTo>
                    <a:cubicBezTo>
                      <a:pt x="140" y="66"/>
                      <a:pt x="140" y="66"/>
                      <a:pt x="140" y="66"/>
                    </a:cubicBezTo>
                    <a:cubicBezTo>
                      <a:pt x="140" y="69"/>
                      <a:pt x="141" y="71"/>
                      <a:pt x="141" y="73"/>
                    </a:cubicBezTo>
                    <a:lnTo>
                      <a:pt x="141" y="103"/>
                    </a:lnTo>
                    <a:close/>
                    <a:moveTo>
                      <a:pt x="129" y="73"/>
                    </a:moveTo>
                    <a:cubicBezTo>
                      <a:pt x="129" y="72"/>
                      <a:pt x="128" y="70"/>
                      <a:pt x="126" y="70"/>
                    </a:cubicBezTo>
                    <a:cubicBezTo>
                      <a:pt x="15" y="70"/>
                      <a:pt x="15" y="70"/>
                      <a:pt x="15" y="70"/>
                    </a:cubicBezTo>
                    <a:cubicBezTo>
                      <a:pt x="13" y="70"/>
                      <a:pt x="12" y="72"/>
                      <a:pt x="12" y="73"/>
                    </a:cubicBezTo>
                    <a:cubicBezTo>
                      <a:pt x="12" y="103"/>
                      <a:pt x="12" y="103"/>
                      <a:pt x="12" y="103"/>
                    </a:cubicBezTo>
                    <a:cubicBezTo>
                      <a:pt x="12" y="104"/>
                      <a:pt x="13" y="105"/>
                      <a:pt x="15" y="105"/>
                    </a:cubicBezTo>
                    <a:cubicBezTo>
                      <a:pt x="126" y="105"/>
                      <a:pt x="126" y="105"/>
                      <a:pt x="126" y="105"/>
                    </a:cubicBezTo>
                    <a:cubicBezTo>
                      <a:pt x="128" y="105"/>
                      <a:pt x="129" y="104"/>
                      <a:pt x="129" y="103"/>
                    </a:cubicBezTo>
                    <a:lnTo>
                      <a:pt x="129" y="73"/>
                    </a:lnTo>
                    <a:close/>
                    <a:moveTo>
                      <a:pt x="125" y="59"/>
                    </a:move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3"/>
                      <a:pt x="108" y="12"/>
                      <a:pt x="106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3" y="12"/>
                      <a:pt x="32" y="13"/>
                      <a:pt x="31" y="14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125" y="59"/>
                    </a:lnTo>
                    <a:close/>
                    <a:moveTo>
                      <a:pt x="88" y="95"/>
                    </a:moveTo>
                    <a:cubicBezTo>
                      <a:pt x="84" y="95"/>
                      <a:pt x="81" y="92"/>
                      <a:pt x="81" y="88"/>
                    </a:cubicBezTo>
                    <a:cubicBezTo>
                      <a:pt x="81" y="84"/>
                      <a:pt x="84" y="81"/>
                      <a:pt x="88" y="81"/>
                    </a:cubicBezTo>
                    <a:cubicBezTo>
                      <a:pt x="92" y="81"/>
                      <a:pt x="96" y="84"/>
                      <a:pt x="96" y="88"/>
                    </a:cubicBezTo>
                    <a:cubicBezTo>
                      <a:pt x="96" y="92"/>
                      <a:pt x="92" y="95"/>
                      <a:pt x="88" y="95"/>
                    </a:cubicBezTo>
                    <a:close/>
                    <a:moveTo>
                      <a:pt x="112" y="95"/>
                    </a:moveTo>
                    <a:cubicBezTo>
                      <a:pt x="108" y="95"/>
                      <a:pt x="104" y="92"/>
                      <a:pt x="104" y="88"/>
                    </a:cubicBezTo>
                    <a:cubicBezTo>
                      <a:pt x="104" y="84"/>
                      <a:pt x="108" y="81"/>
                      <a:pt x="112" y="81"/>
                    </a:cubicBezTo>
                    <a:cubicBezTo>
                      <a:pt x="116" y="81"/>
                      <a:pt x="119" y="84"/>
                      <a:pt x="119" y="88"/>
                    </a:cubicBezTo>
                    <a:cubicBezTo>
                      <a:pt x="119" y="92"/>
                      <a:pt x="116" y="95"/>
                      <a:pt x="112" y="9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930" kern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Gill Sans" panose="020B0502020104020203" charset="0"/>
                </a:endParaRPr>
              </a:p>
            </p:txBody>
          </p:sp>
        </p:grpSp>
        <p:sp>
          <p:nvSpPr>
            <p:cNvPr id="2" name="Rectangle 37"/>
            <p:cNvSpPr/>
            <p:nvPr/>
          </p:nvSpPr>
          <p:spPr bwMode="auto">
            <a:xfrm>
              <a:off x="14388" y="6382"/>
              <a:ext cx="3222" cy="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en-US" altLang="zh-CN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方正粗黑宋简体" panose="02000000000000000000" charset="-122"/>
                </a:rPr>
                <a:t>Django</a:t>
              </a:r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方正粗黑宋简体" panose="02000000000000000000" charset="-122"/>
                </a:rPr>
                <a:t>架构</a:t>
              </a:r>
              <a:endPara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en-US" altLang="zh-CN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方正粗黑宋简体" panose="02000000000000000000" charset="-122"/>
                </a:rPr>
                <a:t>MySQL</a:t>
              </a:r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  <a:cs typeface="方正粗黑宋简体" panose="02000000000000000000" charset="-122"/>
                </a:rPr>
                <a:t>数据库</a:t>
              </a:r>
              <a:endPara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endParaRPr>
            </a:p>
          </p:txBody>
        </p:sp>
        <p:sp>
          <p:nvSpPr>
            <p:cNvPr id="6" name="Rectangle 2"/>
            <p:cNvSpPr/>
            <p:nvPr/>
          </p:nvSpPr>
          <p:spPr>
            <a:xfrm>
              <a:off x="14675" y="5173"/>
              <a:ext cx="3190" cy="1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6000"/>
                </a:lnSpc>
              </a:pPr>
              <a:r>
                <a:rPr lang="zh-CN" altLang="en-US" sz="3200" b="1" dirty="0">
                  <a:solidFill>
                    <a:srgbClr val="7F7F7F"/>
                  </a:solidFill>
                  <a:latin typeface="方正细圆简体" panose="02010601030101010101" pitchFamily="2" charset="-122"/>
                  <a:ea typeface="方正细圆简体" panose="02010601030101010101" pitchFamily="2" charset="-122"/>
                  <a:sym typeface="+mn-lt"/>
                </a:rPr>
                <a:t>后端</a:t>
              </a:r>
              <a:endParaRPr lang="zh-CN" altLang="en-US" sz="3200" b="1" dirty="0">
                <a:solidFill>
                  <a:srgbClr val="7F7F7F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  <a:sym typeface="+mn-lt"/>
              </a:endParaRPr>
            </a:p>
          </p:txBody>
        </p:sp>
      </p:grpSp>
      <p:pic>
        <p:nvPicPr>
          <p:cNvPr id="8" name="图片 21" descr="Django架构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410" y="3687117"/>
            <a:ext cx="6879590" cy="3011170"/>
          </a:xfrm>
          <a:prstGeom prst="rect">
            <a:avLst/>
          </a:prstGeom>
        </p:spPr>
      </p:pic>
      <p:pic>
        <p:nvPicPr>
          <p:cNvPr id="20" name="图片 20" descr="Mysql架构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0" y="2918460"/>
            <a:ext cx="5744845" cy="4053205"/>
          </a:xfrm>
          <a:prstGeom prst="rect">
            <a:avLst/>
          </a:prstGeom>
        </p:spPr>
      </p:pic>
      <p:grpSp>
        <p:nvGrpSpPr>
          <p:cNvPr id="3" name="Group 5"/>
          <p:cNvGrpSpPr/>
          <p:nvPr/>
        </p:nvGrpSpPr>
        <p:grpSpPr>
          <a:xfrm>
            <a:off x="11686639" y="6367156"/>
            <a:ext cx="403134" cy="352106"/>
            <a:chOff x="1079332" y="2203296"/>
            <a:chExt cx="298739" cy="264080"/>
          </a:xfrm>
        </p:grpSpPr>
        <p:sp>
          <p:nvSpPr>
            <p:cNvPr id="4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5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pic>
        <p:nvPicPr>
          <p:cNvPr id="13" name="图片 13" descr="5ddee494b16fcd8210d6ed2e681aa2a"/>
          <p:cNvPicPr>
            <a:picLocks noChangeAspect="1"/>
          </p:cNvPicPr>
          <p:nvPr/>
        </p:nvPicPr>
        <p:blipFill>
          <a:blip r:embed="rId4">
            <a:clrChange>
              <a:clrFrom>
                <a:srgbClr val="FFFEFF">
                  <a:alpha val="100000"/>
                </a:srgbClr>
              </a:clrFrom>
              <a:clrTo>
                <a:srgbClr val="FFFEFF">
                  <a:alpha val="100000"/>
                  <a:alpha val="0"/>
                </a:srgbClr>
              </a:clrTo>
            </a:clrChange>
          </a:blip>
          <a:srcRect l="2647" r="3673"/>
          <a:stretch>
            <a:fillRect/>
          </a:stretch>
        </p:blipFill>
        <p:spPr>
          <a:xfrm>
            <a:off x="5796915" y="-133021"/>
            <a:ext cx="3990340" cy="4298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3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5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6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pic>
        <p:nvPicPr>
          <p:cNvPr id="7" name="图片 6" descr="算法框架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3660" y="816610"/>
            <a:ext cx="9581515" cy="535432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76935" y="321945"/>
            <a:ext cx="60121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DE-DCGCN-EE 视网膜血管分割算法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0725" y="6212840"/>
            <a:ext cx="1056513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Li Y, Zhang Y, Cui W, et al. Dual Encoder-based Dynamic-Channel Graph Convolutional Network with Edge Enhancement for Retinal Vessel Segmentation[J]. IEEE Transactions on Medical Imaging, 2022.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8550" y="32385"/>
            <a:ext cx="7320915" cy="406590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150" y="4048125"/>
            <a:ext cx="4584700" cy="2800350"/>
          </a:xfrm>
          <a:prstGeom prst="rect">
            <a:avLst/>
          </a:prstGeom>
        </p:spPr>
      </p:pic>
      <p:grpSp>
        <p:nvGrpSpPr>
          <p:cNvPr id="77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7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/>
        </p:nvGrpSpPr>
        <p:grpSpPr>
          <a:xfrm>
            <a:off x="196215" y="365760"/>
            <a:ext cx="3638197" cy="2245995"/>
            <a:chOff x="771" y="1542"/>
            <a:chExt cx="5729" cy="3537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771" y="1554"/>
              <a:ext cx="5699" cy="3525"/>
            </a:xfrm>
            <a:prstGeom prst="roundRect">
              <a:avLst/>
            </a:prstGeom>
            <a:solidFill>
              <a:srgbClr val="7AB8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/>
            </a:p>
          </p:txBody>
        </p:sp>
        <p:sp>
          <p:nvSpPr>
            <p:cNvPr id="58" name="TextBox 76"/>
            <p:cNvSpPr txBox="1"/>
            <p:nvPr/>
          </p:nvSpPr>
          <p:spPr>
            <a:xfrm>
              <a:off x="3480" y="1693"/>
              <a:ext cx="2225" cy="919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诊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5160" y="1542"/>
              <a:ext cx="1340" cy="1261"/>
              <a:chOff x="5160" y="1542"/>
              <a:chExt cx="1340" cy="1261"/>
            </a:xfrm>
          </p:grpSpPr>
          <p:sp>
            <p:nvSpPr>
              <p:cNvPr id="14" name="Freeform 25"/>
              <p:cNvSpPr/>
              <p:nvPr/>
            </p:nvSpPr>
            <p:spPr bwMode="auto">
              <a:xfrm flipH="1">
                <a:off x="5160" y="1542"/>
                <a:ext cx="1305" cy="1261"/>
              </a:xfrm>
              <a:custGeom>
                <a:avLst/>
                <a:gdLst>
                  <a:gd name="T0" fmla="*/ 64 w 64"/>
                  <a:gd name="T1" fmla="*/ 21 h 75"/>
                  <a:gd name="T2" fmla="*/ 59 w 64"/>
                  <a:gd name="T3" fmla="*/ 0 h 75"/>
                  <a:gd name="T4" fmla="*/ 0 w 64"/>
                  <a:gd name="T5" fmla="*/ 0 h 75"/>
                  <a:gd name="T6" fmla="*/ 0 w 64"/>
                  <a:gd name="T7" fmla="*/ 74 h 75"/>
                  <a:gd name="T8" fmla="*/ 10 w 64"/>
                  <a:gd name="T9" fmla="*/ 75 h 75"/>
                  <a:gd name="T10" fmla="*/ 64 w 64"/>
                  <a:gd name="T11" fmla="*/ 2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75">
                    <a:moveTo>
                      <a:pt x="64" y="21"/>
                    </a:moveTo>
                    <a:cubicBezTo>
                      <a:pt x="64" y="14"/>
                      <a:pt x="62" y="7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3" y="75"/>
                      <a:pt x="7" y="75"/>
                      <a:pt x="10" y="75"/>
                    </a:cubicBezTo>
                    <a:cubicBezTo>
                      <a:pt x="40" y="75"/>
                      <a:pt x="64" y="51"/>
                      <a:pt x="64" y="2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/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5574" y="1618"/>
                <a:ext cx="927" cy="957"/>
                <a:chOff x="8188325" y="3233738"/>
                <a:chExt cx="506413" cy="500062"/>
              </a:xfrm>
              <a:solidFill>
                <a:srgbClr val="7AB8BF"/>
              </a:solidFill>
            </p:grpSpPr>
            <p:sp>
              <p:nvSpPr>
                <p:cNvPr id="25" name="Freeform 24"/>
                <p:cNvSpPr/>
                <p:nvPr/>
              </p:nvSpPr>
              <p:spPr bwMode="auto">
                <a:xfrm>
                  <a:off x="8262938" y="3346450"/>
                  <a:ext cx="19050" cy="198437"/>
                </a:xfrm>
                <a:custGeom>
                  <a:avLst/>
                  <a:gdLst>
                    <a:gd name="T0" fmla="*/ 5 w 5"/>
                    <a:gd name="T1" fmla="*/ 51 h 53"/>
                    <a:gd name="T2" fmla="*/ 3 w 5"/>
                    <a:gd name="T3" fmla="*/ 53 h 53"/>
                    <a:gd name="T4" fmla="*/ 3 w 5"/>
                    <a:gd name="T5" fmla="*/ 53 h 53"/>
                    <a:gd name="T6" fmla="*/ 1 w 5"/>
                    <a:gd name="T7" fmla="*/ 51 h 53"/>
                    <a:gd name="T8" fmla="*/ 0 w 5"/>
                    <a:gd name="T9" fmla="*/ 2 h 53"/>
                    <a:gd name="T10" fmla="*/ 3 w 5"/>
                    <a:gd name="T11" fmla="*/ 0 h 53"/>
                    <a:gd name="T12" fmla="*/ 3 w 5"/>
                    <a:gd name="T13" fmla="*/ 0 h 53"/>
                    <a:gd name="T14" fmla="*/ 5 w 5"/>
                    <a:gd name="T15" fmla="*/ 2 h 53"/>
                    <a:gd name="T16" fmla="*/ 5 w 5"/>
                    <a:gd name="T17" fmla="*/ 5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53">
                      <a:moveTo>
                        <a:pt x="5" y="51"/>
                      </a:moveTo>
                      <a:cubicBezTo>
                        <a:pt x="5" y="52"/>
                        <a:pt x="4" y="53"/>
                        <a:pt x="3" y="53"/>
                      </a:cubicBezTo>
                      <a:cubicBezTo>
                        <a:pt x="3" y="53"/>
                        <a:pt x="3" y="53"/>
                        <a:pt x="3" y="53"/>
                      </a:cubicBezTo>
                      <a:cubicBezTo>
                        <a:pt x="1" y="53"/>
                        <a:pt x="1" y="52"/>
                        <a:pt x="1" y="5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4" y="0"/>
                        <a:pt x="5" y="1"/>
                        <a:pt x="5" y="2"/>
                      </a:cubicBezTo>
                      <a:lnTo>
                        <a:pt x="5" y="5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26" name="Freeform 25"/>
                <p:cNvSpPr/>
                <p:nvPr/>
              </p:nvSpPr>
              <p:spPr bwMode="auto">
                <a:xfrm>
                  <a:off x="8267700" y="3530600"/>
                  <a:ext cx="269875" cy="14287"/>
                </a:xfrm>
                <a:custGeom>
                  <a:avLst/>
                  <a:gdLst>
                    <a:gd name="T0" fmla="*/ 69 w 72"/>
                    <a:gd name="T1" fmla="*/ 0 h 4"/>
                    <a:gd name="T2" fmla="*/ 72 w 72"/>
                    <a:gd name="T3" fmla="*/ 2 h 4"/>
                    <a:gd name="T4" fmla="*/ 72 w 72"/>
                    <a:gd name="T5" fmla="*/ 2 h 4"/>
                    <a:gd name="T6" fmla="*/ 69 w 72"/>
                    <a:gd name="T7" fmla="*/ 4 h 4"/>
                    <a:gd name="T8" fmla="*/ 2 w 72"/>
                    <a:gd name="T9" fmla="*/ 4 h 4"/>
                    <a:gd name="T10" fmla="*/ 0 w 72"/>
                    <a:gd name="T11" fmla="*/ 2 h 4"/>
                    <a:gd name="T12" fmla="*/ 0 w 72"/>
                    <a:gd name="T13" fmla="*/ 2 h 4"/>
                    <a:gd name="T14" fmla="*/ 2 w 72"/>
                    <a:gd name="T15" fmla="*/ 0 h 4"/>
                    <a:gd name="T16" fmla="*/ 69 w 72"/>
                    <a:gd name="T1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2" h="4">
                      <a:moveTo>
                        <a:pt x="69" y="0"/>
                      </a:moveTo>
                      <a:cubicBezTo>
                        <a:pt x="70" y="0"/>
                        <a:pt x="72" y="1"/>
                        <a:pt x="72" y="2"/>
                      </a:cubicBezTo>
                      <a:cubicBezTo>
                        <a:pt x="72" y="2"/>
                        <a:pt x="72" y="2"/>
                        <a:pt x="72" y="2"/>
                      </a:cubicBezTo>
                      <a:cubicBezTo>
                        <a:pt x="72" y="3"/>
                        <a:pt x="70" y="4"/>
                        <a:pt x="69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0" y="4"/>
                        <a:pt x="0" y="3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0" y="0"/>
                        <a:pt x="2" y="0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27" name="Freeform 26"/>
                <p:cNvSpPr/>
                <p:nvPr/>
              </p:nvSpPr>
              <p:spPr bwMode="auto">
                <a:xfrm>
                  <a:off x="8416925" y="3451225"/>
                  <a:ext cx="34925" cy="93662"/>
                </a:xfrm>
                <a:custGeom>
                  <a:avLst/>
                  <a:gdLst>
                    <a:gd name="T0" fmla="*/ 7 w 9"/>
                    <a:gd name="T1" fmla="*/ 0 h 25"/>
                    <a:gd name="T2" fmla="*/ 3 w 9"/>
                    <a:gd name="T3" fmla="*/ 0 h 25"/>
                    <a:gd name="T4" fmla="*/ 0 w 9"/>
                    <a:gd name="T5" fmla="*/ 2 h 25"/>
                    <a:gd name="T6" fmla="*/ 0 w 9"/>
                    <a:gd name="T7" fmla="*/ 25 h 25"/>
                    <a:gd name="T8" fmla="*/ 9 w 9"/>
                    <a:gd name="T9" fmla="*/ 25 h 25"/>
                    <a:gd name="T10" fmla="*/ 9 w 9"/>
                    <a:gd name="T11" fmla="*/ 2 h 25"/>
                    <a:gd name="T12" fmla="*/ 7 w 9"/>
                    <a:gd name="T13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25">
                      <a:moveTo>
                        <a:pt x="7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28" name="Freeform 27"/>
                <p:cNvSpPr/>
                <p:nvPr/>
              </p:nvSpPr>
              <p:spPr bwMode="auto">
                <a:xfrm>
                  <a:off x="8361363" y="3425825"/>
                  <a:ext cx="33338" cy="119062"/>
                </a:xfrm>
                <a:custGeom>
                  <a:avLst/>
                  <a:gdLst>
                    <a:gd name="T0" fmla="*/ 7 w 9"/>
                    <a:gd name="T1" fmla="*/ 0 h 32"/>
                    <a:gd name="T2" fmla="*/ 3 w 9"/>
                    <a:gd name="T3" fmla="*/ 0 h 32"/>
                    <a:gd name="T4" fmla="*/ 0 w 9"/>
                    <a:gd name="T5" fmla="*/ 2 h 32"/>
                    <a:gd name="T6" fmla="*/ 0 w 9"/>
                    <a:gd name="T7" fmla="*/ 32 h 32"/>
                    <a:gd name="T8" fmla="*/ 9 w 9"/>
                    <a:gd name="T9" fmla="*/ 32 h 32"/>
                    <a:gd name="T10" fmla="*/ 9 w 9"/>
                    <a:gd name="T11" fmla="*/ 2 h 32"/>
                    <a:gd name="T12" fmla="*/ 7 w 9"/>
                    <a:gd name="T13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32">
                      <a:moveTo>
                        <a:pt x="7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9" y="32"/>
                        <a:pt x="9" y="32"/>
                        <a:pt x="9" y="3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29" name="Freeform 28"/>
                <p:cNvSpPr/>
                <p:nvPr/>
              </p:nvSpPr>
              <p:spPr bwMode="auto">
                <a:xfrm>
                  <a:off x="8474075" y="3403600"/>
                  <a:ext cx="33338" cy="141287"/>
                </a:xfrm>
                <a:custGeom>
                  <a:avLst/>
                  <a:gdLst>
                    <a:gd name="T0" fmla="*/ 7 w 9"/>
                    <a:gd name="T1" fmla="*/ 0 h 38"/>
                    <a:gd name="T2" fmla="*/ 3 w 9"/>
                    <a:gd name="T3" fmla="*/ 0 h 38"/>
                    <a:gd name="T4" fmla="*/ 0 w 9"/>
                    <a:gd name="T5" fmla="*/ 3 h 38"/>
                    <a:gd name="T6" fmla="*/ 0 w 9"/>
                    <a:gd name="T7" fmla="*/ 38 h 38"/>
                    <a:gd name="T8" fmla="*/ 9 w 9"/>
                    <a:gd name="T9" fmla="*/ 38 h 38"/>
                    <a:gd name="T10" fmla="*/ 9 w 9"/>
                    <a:gd name="T11" fmla="*/ 3 h 38"/>
                    <a:gd name="T12" fmla="*/ 7 w 9"/>
                    <a:gd name="T13" fmla="*/ 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38">
                      <a:moveTo>
                        <a:pt x="7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"/>
                        <a:pt x="9" y="3"/>
                        <a:pt x="9" y="3"/>
                      </a:cubicBezTo>
                      <a:cubicBezTo>
                        <a:pt x="9" y="1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0" name="Freeform 29"/>
                <p:cNvSpPr/>
                <p:nvPr/>
              </p:nvSpPr>
              <p:spPr bwMode="auto">
                <a:xfrm>
                  <a:off x="8304213" y="3481388"/>
                  <a:ext cx="34925" cy="63500"/>
                </a:xfrm>
                <a:custGeom>
                  <a:avLst/>
                  <a:gdLst>
                    <a:gd name="T0" fmla="*/ 7 w 9"/>
                    <a:gd name="T1" fmla="*/ 0 h 17"/>
                    <a:gd name="T2" fmla="*/ 3 w 9"/>
                    <a:gd name="T3" fmla="*/ 0 h 17"/>
                    <a:gd name="T4" fmla="*/ 0 w 9"/>
                    <a:gd name="T5" fmla="*/ 2 h 17"/>
                    <a:gd name="T6" fmla="*/ 0 w 9"/>
                    <a:gd name="T7" fmla="*/ 17 h 17"/>
                    <a:gd name="T8" fmla="*/ 9 w 9"/>
                    <a:gd name="T9" fmla="*/ 17 h 17"/>
                    <a:gd name="T10" fmla="*/ 9 w 9"/>
                    <a:gd name="T11" fmla="*/ 2 h 17"/>
                    <a:gd name="T12" fmla="*/ 7 w 9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7">
                      <a:moveTo>
                        <a:pt x="7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1" name="Freeform 30"/>
                <p:cNvSpPr/>
                <p:nvPr/>
              </p:nvSpPr>
              <p:spPr bwMode="auto">
                <a:xfrm>
                  <a:off x="8308975" y="3376613"/>
                  <a:ext cx="66675" cy="74612"/>
                </a:xfrm>
                <a:custGeom>
                  <a:avLst/>
                  <a:gdLst>
                    <a:gd name="T0" fmla="*/ 42 w 42"/>
                    <a:gd name="T1" fmla="*/ 7 h 47"/>
                    <a:gd name="T2" fmla="*/ 7 w 42"/>
                    <a:gd name="T3" fmla="*/ 47 h 47"/>
                    <a:gd name="T4" fmla="*/ 0 w 42"/>
                    <a:gd name="T5" fmla="*/ 40 h 47"/>
                    <a:gd name="T6" fmla="*/ 35 w 42"/>
                    <a:gd name="T7" fmla="*/ 0 h 47"/>
                    <a:gd name="T8" fmla="*/ 42 w 42"/>
                    <a:gd name="T9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47">
                      <a:moveTo>
                        <a:pt x="42" y="7"/>
                      </a:moveTo>
                      <a:lnTo>
                        <a:pt x="7" y="47"/>
                      </a:lnTo>
                      <a:lnTo>
                        <a:pt x="0" y="40"/>
                      </a:lnTo>
                      <a:lnTo>
                        <a:pt x="35" y="0"/>
                      </a:lnTo>
                      <a:lnTo>
                        <a:pt x="42" y="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2" name="Freeform 31"/>
                <p:cNvSpPr/>
                <p:nvPr/>
              </p:nvSpPr>
              <p:spPr bwMode="auto">
                <a:xfrm>
                  <a:off x="8364538" y="3362325"/>
                  <a:ext cx="82550" cy="77787"/>
                </a:xfrm>
                <a:custGeom>
                  <a:avLst/>
                  <a:gdLst>
                    <a:gd name="T0" fmla="*/ 45 w 52"/>
                    <a:gd name="T1" fmla="*/ 49 h 49"/>
                    <a:gd name="T2" fmla="*/ 0 w 52"/>
                    <a:gd name="T3" fmla="*/ 9 h 49"/>
                    <a:gd name="T4" fmla="*/ 7 w 52"/>
                    <a:gd name="T5" fmla="*/ 0 h 49"/>
                    <a:gd name="T6" fmla="*/ 52 w 52"/>
                    <a:gd name="T7" fmla="*/ 40 h 49"/>
                    <a:gd name="T8" fmla="*/ 45 w 52"/>
                    <a:gd name="T9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49">
                      <a:moveTo>
                        <a:pt x="45" y="49"/>
                      </a:moveTo>
                      <a:lnTo>
                        <a:pt x="0" y="9"/>
                      </a:lnTo>
                      <a:lnTo>
                        <a:pt x="7" y="0"/>
                      </a:lnTo>
                      <a:lnTo>
                        <a:pt x="52" y="40"/>
                      </a:lnTo>
                      <a:lnTo>
                        <a:pt x="45" y="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3" name="Freeform 32"/>
                <p:cNvSpPr/>
                <p:nvPr/>
              </p:nvSpPr>
              <p:spPr bwMode="auto">
                <a:xfrm>
                  <a:off x="8424863" y="3357563"/>
                  <a:ext cx="74613" cy="82550"/>
                </a:xfrm>
                <a:custGeom>
                  <a:avLst/>
                  <a:gdLst>
                    <a:gd name="T0" fmla="*/ 47 w 47"/>
                    <a:gd name="T1" fmla="*/ 7 h 52"/>
                    <a:gd name="T2" fmla="*/ 7 w 47"/>
                    <a:gd name="T3" fmla="*/ 52 h 52"/>
                    <a:gd name="T4" fmla="*/ 0 w 47"/>
                    <a:gd name="T5" fmla="*/ 45 h 52"/>
                    <a:gd name="T6" fmla="*/ 38 w 47"/>
                    <a:gd name="T7" fmla="*/ 0 h 52"/>
                    <a:gd name="T8" fmla="*/ 47 w 47"/>
                    <a:gd name="T9" fmla="*/ 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52">
                      <a:moveTo>
                        <a:pt x="47" y="7"/>
                      </a:moveTo>
                      <a:lnTo>
                        <a:pt x="7" y="52"/>
                      </a:lnTo>
                      <a:lnTo>
                        <a:pt x="0" y="45"/>
                      </a:lnTo>
                      <a:lnTo>
                        <a:pt x="38" y="0"/>
                      </a:lnTo>
                      <a:lnTo>
                        <a:pt x="47" y="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4" name="Freeform 33"/>
                <p:cNvSpPr/>
                <p:nvPr/>
              </p:nvSpPr>
              <p:spPr bwMode="auto">
                <a:xfrm>
                  <a:off x="8466138" y="3346450"/>
                  <a:ext cx="41275" cy="41275"/>
                </a:xfrm>
                <a:custGeom>
                  <a:avLst/>
                  <a:gdLst>
                    <a:gd name="T0" fmla="*/ 10 w 11"/>
                    <a:gd name="T1" fmla="*/ 0 h 11"/>
                    <a:gd name="T2" fmla="*/ 11 w 11"/>
                    <a:gd name="T3" fmla="*/ 2 h 11"/>
                    <a:gd name="T4" fmla="*/ 10 w 11"/>
                    <a:gd name="T5" fmla="*/ 4 h 11"/>
                    <a:gd name="T6" fmla="*/ 9 w 11"/>
                    <a:gd name="T7" fmla="*/ 8 h 11"/>
                    <a:gd name="T8" fmla="*/ 9 w 11"/>
                    <a:gd name="T9" fmla="*/ 10 h 11"/>
                    <a:gd name="T10" fmla="*/ 7 w 11"/>
                    <a:gd name="T11" fmla="*/ 11 h 11"/>
                    <a:gd name="T12" fmla="*/ 5 w 11"/>
                    <a:gd name="T13" fmla="*/ 9 h 11"/>
                    <a:gd name="T14" fmla="*/ 3 w 11"/>
                    <a:gd name="T15" fmla="*/ 7 h 11"/>
                    <a:gd name="T16" fmla="*/ 0 w 11"/>
                    <a:gd name="T17" fmla="*/ 5 h 11"/>
                    <a:gd name="T18" fmla="*/ 1 w 11"/>
                    <a:gd name="T19" fmla="*/ 3 h 11"/>
                    <a:gd name="T20" fmla="*/ 3 w 11"/>
                    <a:gd name="T21" fmla="*/ 2 h 11"/>
                    <a:gd name="T22" fmla="*/ 7 w 11"/>
                    <a:gd name="T23" fmla="*/ 1 h 11"/>
                    <a:gd name="T24" fmla="*/ 10 w 11"/>
                    <a:gd name="T2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" h="11">
                      <a:moveTo>
                        <a:pt x="10" y="0"/>
                      </a:moveTo>
                      <a:cubicBezTo>
                        <a:pt x="10" y="0"/>
                        <a:pt x="11" y="1"/>
                        <a:pt x="11" y="2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5"/>
                        <a:pt x="10" y="7"/>
                        <a:pt x="9" y="8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1"/>
                        <a:pt x="8" y="11"/>
                        <a:pt x="7" y="11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4" y="8"/>
                        <a:pt x="3" y="7"/>
                        <a:pt x="3" y="7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1" y="3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4" y="2"/>
                        <a:pt x="6" y="2"/>
                        <a:pt x="7" y="1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5" name="Freeform 34"/>
                <p:cNvSpPr>
                  <a:spLocks noEditPoints="1"/>
                </p:cNvSpPr>
                <p:nvPr/>
              </p:nvSpPr>
              <p:spPr bwMode="auto">
                <a:xfrm>
                  <a:off x="8188325" y="3233738"/>
                  <a:ext cx="506413" cy="500062"/>
                </a:xfrm>
                <a:custGeom>
                  <a:avLst/>
                  <a:gdLst>
                    <a:gd name="T0" fmla="*/ 128 w 135"/>
                    <a:gd name="T1" fmla="*/ 128 h 133"/>
                    <a:gd name="T2" fmla="*/ 116 w 135"/>
                    <a:gd name="T3" fmla="*/ 133 h 133"/>
                    <a:gd name="T4" fmla="*/ 103 w 135"/>
                    <a:gd name="T5" fmla="*/ 128 h 133"/>
                    <a:gd name="T6" fmla="*/ 82 w 135"/>
                    <a:gd name="T7" fmla="*/ 107 h 133"/>
                    <a:gd name="T8" fmla="*/ 56 w 135"/>
                    <a:gd name="T9" fmla="*/ 113 h 133"/>
                    <a:gd name="T10" fmla="*/ 0 w 135"/>
                    <a:gd name="T11" fmla="*/ 56 h 133"/>
                    <a:gd name="T12" fmla="*/ 56 w 135"/>
                    <a:gd name="T13" fmla="*/ 0 h 133"/>
                    <a:gd name="T14" fmla="*/ 113 w 135"/>
                    <a:gd name="T15" fmla="*/ 56 h 133"/>
                    <a:gd name="T16" fmla="*/ 107 w 135"/>
                    <a:gd name="T17" fmla="*/ 82 h 133"/>
                    <a:gd name="T18" fmla="*/ 128 w 135"/>
                    <a:gd name="T19" fmla="*/ 103 h 133"/>
                    <a:gd name="T20" fmla="*/ 128 w 135"/>
                    <a:gd name="T21" fmla="*/ 128 h 133"/>
                    <a:gd name="T22" fmla="*/ 56 w 135"/>
                    <a:gd name="T23" fmla="*/ 106 h 133"/>
                    <a:gd name="T24" fmla="*/ 106 w 135"/>
                    <a:gd name="T25" fmla="*/ 56 h 133"/>
                    <a:gd name="T26" fmla="*/ 56 w 135"/>
                    <a:gd name="T27" fmla="*/ 7 h 133"/>
                    <a:gd name="T28" fmla="*/ 7 w 135"/>
                    <a:gd name="T29" fmla="*/ 56 h 133"/>
                    <a:gd name="T30" fmla="*/ 56 w 135"/>
                    <a:gd name="T31" fmla="*/ 106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35" h="133">
                      <a:moveTo>
                        <a:pt x="128" y="128"/>
                      </a:moveTo>
                      <a:cubicBezTo>
                        <a:pt x="125" y="131"/>
                        <a:pt x="120" y="133"/>
                        <a:pt x="116" y="133"/>
                      </a:cubicBezTo>
                      <a:cubicBezTo>
                        <a:pt x="111" y="133"/>
                        <a:pt x="107" y="131"/>
                        <a:pt x="103" y="128"/>
                      </a:cubicBezTo>
                      <a:cubicBezTo>
                        <a:pt x="82" y="107"/>
                        <a:pt x="82" y="107"/>
                        <a:pt x="82" y="107"/>
                      </a:cubicBezTo>
                      <a:cubicBezTo>
                        <a:pt x="75" y="111"/>
                        <a:pt x="66" y="113"/>
                        <a:pt x="56" y="113"/>
                      </a:cubicBezTo>
                      <a:cubicBezTo>
                        <a:pt x="25" y="113"/>
                        <a:pt x="0" y="88"/>
                        <a:pt x="0" y="56"/>
                      </a:cubicBezTo>
                      <a:cubicBezTo>
                        <a:pt x="0" y="25"/>
                        <a:pt x="25" y="0"/>
                        <a:pt x="56" y="0"/>
                      </a:cubicBezTo>
                      <a:cubicBezTo>
                        <a:pt x="88" y="0"/>
                        <a:pt x="113" y="25"/>
                        <a:pt x="113" y="56"/>
                      </a:cubicBezTo>
                      <a:cubicBezTo>
                        <a:pt x="113" y="66"/>
                        <a:pt x="111" y="75"/>
                        <a:pt x="107" y="82"/>
                      </a:cubicBezTo>
                      <a:cubicBezTo>
                        <a:pt x="128" y="103"/>
                        <a:pt x="128" y="103"/>
                        <a:pt x="128" y="103"/>
                      </a:cubicBezTo>
                      <a:cubicBezTo>
                        <a:pt x="135" y="110"/>
                        <a:pt x="135" y="121"/>
                        <a:pt x="128" y="128"/>
                      </a:cubicBezTo>
                      <a:close/>
                      <a:moveTo>
                        <a:pt x="56" y="106"/>
                      </a:moveTo>
                      <a:cubicBezTo>
                        <a:pt x="84" y="106"/>
                        <a:pt x="106" y="84"/>
                        <a:pt x="106" y="56"/>
                      </a:cubicBezTo>
                      <a:cubicBezTo>
                        <a:pt x="106" y="29"/>
                        <a:pt x="84" y="7"/>
                        <a:pt x="56" y="7"/>
                      </a:cubicBezTo>
                      <a:cubicBezTo>
                        <a:pt x="29" y="7"/>
                        <a:pt x="7" y="29"/>
                        <a:pt x="7" y="56"/>
                      </a:cubicBezTo>
                      <a:cubicBezTo>
                        <a:pt x="7" y="84"/>
                        <a:pt x="29" y="106"/>
                        <a:pt x="56" y="10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</p:grpSp>
        </p:grpSp>
        <p:sp>
          <p:nvSpPr>
            <p:cNvPr id="59" name="文本框 58"/>
            <p:cNvSpPr txBox="1"/>
            <p:nvPr/>
          </p:nvSpPr>
          <p:spPr>
            <a:xfrm>
              <a:off x="843" y="2712"/>
              <a:ext cx="5625" cy="177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人工智能，辅助诊断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标注图片，关联患者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126095" y="386080"/>
            <a:ext cx="3668395" cy="2336800"/>
            <a:chOff x="9944" y="2817"/>
            <a:chExt cx="5094" cy="4968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sp>
          <p:nvSpPr>
            <p:cNvPr id="20" name="Rectangle 24"/>
            <p:cNvSpPr>
              <a:spLocks noChangeArrowheads="1"/>
            </p:cNvSpPr>
            <p:nvPr/>
          </p:nvSpPr>
          <p:spPr bwMode="auto">
            <a:xfrm>
              <a:off x="9944" y="2853"/>
              <a:ext cx="5079" cy="4932"/>
            </a:xfrm>
            <a:prstGeom prst="round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3731" y="2817"/>
              <a:ext cx="1307" cy="1714"/>
              <a:chOff x="13731" y="2825"/>
              <a:chExt cx="1307" cy="1714"/>
            </a:xfrm>
          </p:grpSpPr>
          <p:sp>
            <p:nvSpPr>
              <p:cNvPr id="21" name="Freeform 25"/>
              <p:cNvSpPr/>
              <p:nvPr/>
            </p:nvSpPr>
            <p:spPr bwMode="auto">
              <a:xfrm flipH="1">
                <a:off x="13731" y="2825"/>
                <a:ext cx="1305" cy="1714"/>
              </a:xfrm>
              <a:custGeom>
                <a:avLst/>
                <a:gdLst>
                  <a:gd name="T0" fmla="*/ 64 w 64"/>
                  <a:gd name="T1" fmla="*/ 21 h 75"/>
                  <a:gd name="T2" fmla="*/ 59 w 64"/>
                  <a:gd name="T3" fmla="*/ 0 h 75"/>
                  <a:gd name="T4" fmla="*/ 0 w 64"/>
                  <a:gd name="T5" fmla="*/ 0 h 75"/>
                  <a:gd name="T6" fmla="*/ 0 w 64"/>
                  <a:gd name="T7" fmla="*/ 74 h 75"/>
                  <a:gd name="T8" fmla="*/ 10 w 64"/>
                  <a:gd name="T9" fmla="*/ 75 h 75"/>
                  <a:gd name="T10" fmla="*/ 64 w 64"/>
                  <a:gd name="T11" fmla="*/ 2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75">
                    <a:moveTo>
                      <a:pt x="64" y="21"/>
                    </a:moveTo>
                    <a:cubicBezTo>
                      <a:pt x="64" y="14"/>
                      <a:pt x="62" y="7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3" y="75"/>
                      <a:pt x="7" y="75"/>
                      <a:pt x="10" y="75"/>
                    </a:cubicBezTo>
                    <a:cubicBezTo>
                      <a:pt x="40" y="75"/>
                      <a:pt x="64" y="51"/>
                      <a:pt x="64" y="2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/>
              </a:p>
            </p:txBody>
          </p:sp>
          <p:grpSp>
            <p:nvGrpSpPr>
              <p:cNvPr id="36" name="Group 35"/>
              <p:cNvGrpSpPr/>
              <p:nvPr/>
            </p:nvGrpSpPr>
            <p:grpSpPr>
              <a:xfrm>
                <a:off x="13990" y="2984"/>
                <a:ext cx="1048" cy="1096"/>
                <a:chOff x="7640638" y="3014663"/>
                <a:chExt cx="434976" cy="434976"/>
              </a:xfrm>
              <a:solidFill>
                <a:srgbClr val="7030A0"/>
              </a:solidFill>
            </p:grpSpPr>
            <p:sp>
              <p:nvSpPr>
                <p:cNvPr id="37" name="Freeform 36"/>
                <p:cNvSpPr/>
                <p:nvPr/>
              </p:nvSpPr>
              <p:spPr bwMode="auto">
                <a:xfrm>
                  <a:off x="7651751" y="3014663"/>
                  <a:ext cx="198438" cy="190500"/>
                </a:xfrm>
                <a:custGeom>
                  <a:avLst/>
                  <a:gdLst>
                    <a:gd name="T0" fmla="*/ 42 w 53"/>
                    <a:gd name="T1" fmla="*/ 0 h 51"/>
                    <a:gd name="T2" fmla="*/ 41 w 53"/>
                    <a:gd name="T3" fmla="*/ 0 h 51"/>
                    <a:gd name="T4" fmla="*/ 38 w 53"/>
                    <a:gd name="T5" fmla="*/ 2 h 51"/>
                    <a:gd name="T6" fmla="*/ 38 w 53"/>
                    <a:gd name="T7" fmla="*/ 6 h 51"/>
                    <a:gd name="T8" fmla="*/ 13 w 53"/>
                    <a:gd name="T9" fmla="*/ 22 h 51"/>
                    <a:gd name="T10" fmla="*/ 0 w 53"/>
                    <a:gd name="T11" fmla="*/ 50 h 51"/>
                    <a:gd name="T12" fmla="*/ 0 w 53"/>
                    <a:gd name="T13" fmla="*/ 51 h 51"/>
                    <a:gd name="T14" fmla="*/ 1 w 53"/>
                    <a:gd name="T15" fmla="*/ 51 h 51"/>
                    <a:gd name="T16" fmla="*/ 8 w 53"/>
                    <a:gd name="T17" fmla="*/ 51 h 51"/>
                    <a:gd name="T18" fmla="*/ 9 w 53"/>
                    <a:gd name="T19" fmla="*/ 50 h 51"/>
                    <a:gd name="T20" fmla="*/ 38 w 53"/>
                    <a:gd name="T21" fmla="*/ 15 h 51"/>
                    <a:gd name="T22" fmla="*/ 38 w 53"/>
                    <a:gd name="T23" fmla="*/ 18 h 51"/>
                    <a:gd name="T24" fmla="*/ 41 w 53"/>
                    <a:gd name="T25" fmla="*/ 21 h 51"/>
                    <a:gd name="T26" fmla="*/ 42 w 53"/>
                    <a:gd name="T27" fmla="*/ 20 h 51"/>
                    <a:gd name="T28" fmla="*/ 52 w 53"/>
                    <a:gd name="T29" fmla="*/ 12 h 51"/>
                    <a:gd name="T30" fmla="*/ 53 w 53"/>
                    <a:gd name="T31" fmla="*/ 10 h 51"/>
                    <a:gd name="T32" fmla="*/ 52 w 53"/>
                    <a:gd name="T33" fmla="*/ 8 h 51"/>
                    <a:gd name="T34" fmla="*/ 42 w 53"/>
                    <a:gd name="T35" fmla="*/ 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3" h="51">
                      <a:moveTo>
                        <a:pt x="42" y="0"/>
                      </a:moveTo>
                      <a:cubicBezTo>
                        <a:pt x="42" y="0"/>
                        <a:pt x="41" y="0"/>
                        <a:pt x="41" y="0"/>
                      </a:cubicBezTo>
                      <a:cubicBezTo>
                        <a:pt x="39" y="0"/>
                        <a:pt x="38" y="1"/>
                        <a:pt x="38" y="2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28" y="9"/>
                        <a:pt x="20" y="14"/>
                        <a:pt x="13" y="22"/>
                      </a:cubicBezTo>
                      <a:cubicBezTo>
                        <a:pt x="6" y="30"/>
                        <a:pt x="1" y="40"/>
                        <a:pt x="0" y="50"/>
                      </a:cubicBezTo>
                      <a:cubicBezTo>
                        <a:pt x="0" y="50"/>
                        <a:pt x="0" y="51"/>
                        <a:pt x="0" y="51"/>
                      </a:cubicBezTo>
                      <a:cubicBezTo>
                        <a:pt x="0" y="51"/>
                        <a:pt x="1" y="51"/>
                        <a:pt x="1" y="51"/>
                      </a:cubicBezTo>
                      <a:cubicBezTo>
                        <a:pt x="8" y="51"/>
                        <a:pt x="8" y="51"/>
                        <a:pt x="8" y="51"/>
                      </a:cubicBezTo>
                      <a:cubicBezTo>
                        <a:pt x="8" y="51"/>
                        <a:pt x="9" y="51"/>
                        <a:pt x="9" y="50"/>
                      </a:cubicBezTo>
                      <a:cubicBezTo>
                        <a:pt x="11" y="34"/>
                        <a:pt x="23" y="20"/>
                        <a:pt x="38" y="15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9"/>
                        <a:pt x="39" y="21"/>
                        <a:pt x="41" y="21"/>
                      </a:cubicBezTo>
                      <a:cubicBezTo>
                        <a:pt x="41" y="21"/>
                        <a:pt x="42" y="20"/>
                        <a:pt x="42" y="20"/>
                      </a:cubicBezTo>
                      <a:cubicBezTo>
                        <a:pt x="52" y="12"/>
                        <a:pt x="52" y="12"/>
                        <a:pt x="52" y="12"/>
                      </a:cubicBezTo>
                      <a:cubicBezTo>
                        <a:pt x="52" y="12"/>
                        <a:pt x="53" y="11"/>
                        <a:pt x="53" y="10"/>
                      </a:cubicBezTo>
                      <a:cubicBezTo>
                        <a:pt x="53" y="9"/>
                        <a:pt x="52" y="9"/>
                        <a:pt x="52" y="8"/>
                      </a:cubicBezTo>
                      <a:lnTo>
                        <a:pt x="4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8" name="Freeform 37"/>
                <p:cNvSpPr/>
                <p:nvPr/>
              </p:nvSpPr>
              <p:spPr bwMode="auto">
                <a:xfrm>
                  <a:off x="7640638" y="3235326"/>
                  <a:ext cx="190500" cy="198438"/>
                </a:xfrm>
                <a:custGeom>
                  <a:avLst/>
                  <a:gdLst>
                    <a:gd name="T0" fmla="*/ 50 w 51"/>
                    <a:gd name="T1" fmla="*/ 44 h 53"/>
                    <a:gd name="T2" fmla="*/ 15 w 51"/>
                    <a:gd name="T3" fmla="*/ 14 h 53"/>
                    <a:gd name="T4" fmla="*/ 18 w 51"/>
                    <a:gd name="T5" fmla="*/ 14 h 53"/>
                    <a:gd name="T6" fmla="*/ 20 w 51"/>
                    <a:gd name="T7" fmla="*/ 13 h 53"/>
                    <a:gd name="T8" fmla="*/ 20 w 51"/>
                    <a:gd name="T9" fmla="*/ 10 h 53"/>
                    <a:gd name="T10" fmla="*/ 12 w 51"/>
                    <a:gd name="T11" fmla="*/ 1 h 53"/>
                    <a:gd name="T12" fmla="*/ 10 w 51"/>
                    <a:gd name="T13" fmla="*/ 0 h 53"/>
                    <a:gd name="T14" fmla="*/ 8 w 51"/>
                    <a:gd name="T15" fmla="*/ 1 h 53"/>
                    <a:gd name="T16" fmla="*/ 0 w 51"/>
                    <a:gd name="T17" fmla="*/ 10 h 53"/>
                    <a:gd name="T18" fmla="*/ 0 w 51"/>
                    <a:gd name="T19" fmla="*/ 13 h 53"/>
                    <a:gd name="T20" fmla="*/ 2 w 51"/>
                    <a:gd name="T21" fmla="*/ 14 h 53"/>
                    <a:gd name="T22" fmla="*/ 6 w 51"/>
                    <a:gd name="T23" fmla="*/ 14 h 53"/>
                    <a:gd name="T24" fmla="*/ 22 w 51"/>
                    <a:gd name="T25" fmla="*/ 40 h 53"/>
                    <a:gd name="T26" fmla="*/ 50 w 51"/>
                    <a:gd name="T27" fmla="*/ 53 h 53"/>
                    <a:gd name="T28" fmla="*/ 50 w 51"/>
                    <a:gd name="T29" fmla="*/ 53 h 53"/>
                    <a:gd name="T30" fmla="*/ 51 w 51"/>
                    <a:gd name="T31" fmla="*/ 52 h 53"/>
                    <a:gd name="T32" fmla="*/ 51 w 51"/>
                    <a:gd name="T33" fmla="*/ 52 h 53"/>
                    <a:gd name="T34" fmla="*/ 51 w 51"/>
                    <a:gd name="T35" fmla="*/ 45 h 53"/>
                    <a:gd name="T36" fmla="*/ 50 w 51"/>
                    <a:gd name="T37" fmla="*/ 4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1" h="53">
                      <a:moveTo>
                        <a:pt x="50" y="44"/>
                      </a:moveTo>
                      <a:cubicBezTo>
                        <a:pt x="34" y="42"/>
                        <a:pt x="20" y="30"/>
                        <a:pt x="15" y="14"/>
                      </a:cubicBezTo>
                      <a:cubicBezTo>
                        <a:pt x="18" y="14"/>
                        <a:pt x="18" y="14"/>
                        <a:pt x="18" y="14"/>
                      </a:cubicBezTo>
                      <a:cubicBezTo>
                        <a:pt x="19" y="14"/>
                        <a:pt x="20" y="14"/>
                        <a:pt x="20" y="13"/>
                      </a:cubicBezTo>
                      <a:cubicBezTo>
                        <a:pt x="21" y="12"/>
                        <a:pt x="21" y="11"/>
                        <a:pt x="20" y="10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0"/>
                        <a:pt x="11" y="0"/>
                        <a:pt x="10" y="0"/>
                      </a:cubicBezTo>
                      <a:cubicBezTo>
                        <a:pt x="9" y="0"/>
                        <a:pt x="9" y="0"/>
                        <a:pt x="8" y="1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0" y="12"/>
                        <a:pt x="0" y="13"/>
                      </a:cubicBezTo>
                      <a:cubicBezTo>
                        <a:pt x="0" y="14"/>
                        <a:pt x="1" y="14"/>
                        <a:pt x="2" y="14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9" y="24"/>
                        <a:pt x="14" y="33"/>
                        <a:pt x="22" y="40"/>
                      </a:cubicBezTo>
                      <a:cubicBezTo>
                        <a:pt x="30" y="47"/>
                        <a:pt x="40" y="51"/>
                        <a:pt x="50" y="53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1" y="53"/>
                        <a:pt x="51" y="53"/>
                        <a:pt x="51" y="52"/>
                      </a:cubicBezTo>
                      <a:cubicBezTo>
                        <a:pt x="51" y="52"/>
                        <a:pt x="51" y="52"/>
                        <a:pt x="51" y="52"/>
                      </a:cubicBezTo>
                      <a:cubicBezTo>
                        <a:pt x="51" y="45"/>
                        <a:pt x="51" y="45"/>
                        <a:pt x="51" y="45"/>
                      </a:cubicBezTo>
                      <a:cubicBezTo>
                        <a:pt x="51" y="44"/>
                        <a:pt x="51" y="44"/>
                        <a:pt x="5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39" name="Freeform 38"/>
                <p:cNvSpPr/>
                <p:nvPr/>
              </p:nvSpPr>
              <p:spPr bwMode="auto">
                <a:xfrm>
                  <a:off x="7861301" y="3251201"/>
                  <a:ext cx="203200" cy="198438"/>
                </a:xfrm>
                <a:custGeom>
                  <a:avLst/>
                  <a:gdLst>
                    <a:gd name="T0" fmla="*/ 53 w 54"/>
                    <a:gd name="T1" fmla="*/ 0 h 53"/>
                    <a:gd name="T2" fmla="*/ 46 w 54"/>
                    <a:gd name="T3" fmla="*/ 0 h 53"/>
                    <a:gd name="T4" fmla="*/ 45 w 54"/>
                    <a:gd name="T5" fmla="*/ 0 h 53"/>
                    <a:gd name="T6" fmla="*/ 15 w 54"/>
                    <a:gd name="T7" fmla="*/ 37 h 53"/>
                    <a:gd name="T8" fmla="*/ 15 w 54"/>
                    <a:gd name="T9" fmla="*/ 34 h 53"/>
                    <a:gd name="T10" fmla="*/ 12 w 54"/>
                    <a:gd name="T11" fmla="*/ 31 h 53"/>
                    <a:gd name="T12" fmla="*/ 11 w 54"/>
                    <a:gd name="T13" fmla="*/ 32 h 53"/>
                    <a:gd name="T14" fmla="*/ 1 w 54"/>
                    <a:gd name="T15" fmla="*/ 40 h 53"/>
                    <a:gd name="T16" fmla="*/ 0 w 54"/>
                    <a:gd name="T17" fmla="*/ 42 h 53"/>
                    <a:gd name="T18" fmla="*/ 1 w 54"/>
                    <a:gd name="T19" fmla="*/ 44 h 53"/>
                    <a:gd name="T20" fmla="*/ 11 w 54"/>
                    <a:gd name="T21" fmla="*/ 52 h 53"/>
                    <a:gd name="T22" fmla="*/ 12 w 54"/>
                    <a:gd name="T23" fmla="*/ 53 h 53"/>
                    <a:gd name="T24" fmla="*/ 15 w 54"/>
                    <a:gd name="T25" fmla="*/ 50 h 53"/>
                    <a:gd name="T26" fmla="*/ 15 w 54"/>
                    <a:gd name="T27" fmla="*/ 46 h 53"/>
                    <a:gd name="T28" fmla="*/ 41 w 54"/>
                    <a:gd name="T29" fmla="*/ 30 h 53"/>
                    <a:gd name="T30" fmla="*/ 54 w 54"/>
                    <a:gd name="T31" fmla="*/ 1 h 53"/>
                    <a:gd name="T32" fmla="*/ 54 w 54"/>
                    <a:gd name="T33" fmla="*/ 0 h 53"/>
                    <a:gd name="T34" fmla="*/ 53 w 54"/>
                    <a:gd name="T35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4" h="53">
                      <a:moveTo>
                        <a:pt x="53" y="0"/>
                      </a:move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6" y="0"/>
                        <a:pt x="45" y="0"/>
                        <a:pt x="45" y="0"/>
                      </a:cubicBezTo>
                      <a:cubicBezTo>
                        <a:pt x="43" y="17"/>
                        <a:pt x="31" y="32"/>
                        <a:pt x="15" y="37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5" y="32"/>
                        <a:pt x="14" y="31"/>
                        <a:pt x="12" y="31"/>
                      </a:cubicBezTo>
                      <a:cubicBezTo>
                        <a:pt x="12" y="31"/>
                        <a:pt x="11" y="31"/>
                        <a:pt x="11" y="32"/>
                      </a:cubicBezTo>
                      <a:cubicBezTo>
                        <a:pt x="1" y="40"/>
                        <a:pt x="1" y="40"/>
                        <a:pt x="1" y="40"/>
                      </a:cubicBezTo>
                      <a:cubicBezTo>
                        <a:pt x="0" y="40"/>
                        <a:pt x="0" y="41"/>
                        <a:pt x="0" y="42"/>
                      </a:cubicBezTo>
                      <a:cubicBezTo>
                        <a:pt x="0" y="43"/>
                        <a:pt x="0" y="43"/>
                        <a:pt x="1" y="44"/>
                      </a:cubicBezTo>
                      <a:cubicBezTo>
                        <a:pt x="11" y="52"/>
                        <a:pt x="11" y="52"/>
                        <a:pt x="11" y="52"/>
                      </a:cubicBezTo>
                      <a:cubicBezTo>
                        <a:pt x="11" y="52"/>
                        <a:pt x="12" y="53"/>
                        <a:pt x="12" y="53"/>
                      </a:cubicBezTo>
                      <a:cubicBezTo>
                        <a:pt x="14" y="53"/>
                        <a:pt x="15" y="51"/>
                        <a:pt x="15" y="50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25" y="43"/>
                        <a:pt x="34" y="38"/>
                        <a:pt x="41" y="30"/>
                      </a:cubicBezTo>
                      <a:cubicBezTo>
                        <a:pt x="48" y="21"/>
                        <a:pt x="53" y="11"/>
                        <a:pt x="54" y="1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54" y="0"/>
                        <a:pt x="54" y="0"/>
                        <a:pt x="5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0" name="Freeform 39"/>
                <p:cNvSpPr/>
                <p:nvPr/>
              </p:nvSpPr>
              <p:spPr bwMode="auto">
                <a:xfrm>
                  <a:off x="7880351" y="3022601"/>
                  <a:ext cx="195263" cy="198438"/>
                </a:xfrm>
                <a:custGeom>
                  <a:avLst/>
                  <a:gdLst>
                    <a:gd name="T0" fmla="*/ 51 w 52"/>
                    <a:gd name="T1" fmla="*/ 40 h 53"/>
                    <a:gd name="T2" fmla="*/ 49 w 52"/>
                    <a:gd name="T3" fmla="*/ 39 h 53"/>
                    <a:gd name="T4" fmla="*/ 45 w 52"/>
                    <a:gd name="T5" fmla="*/ 39 h 53"/>
                    <a:gd name="T6" fmla="*/ 29 w 52"/>
                    <a:gd name="T7" fmla="*/ 13 h 53"/>
                    <a:gd name="T8" fmla="*/ 1 w 52"/>
                    <a:gd name="T9" fmla="*/ 0 h 53"/>
                    <a:gd name="T10" fmla="*/ 1 w 52"/>
                    <a:gd name="T11" fmla="*/ 0 h 53"/>
                    <a:gd name="T12" fmla="*/ 1 w 52"/>
                    <a:gd name="T13" fmla="*/ 1 h 53"/>
                    <a:gd name="T14" fmla="*/ 0 w 52"/>
                    <a:gd name="T15" fmla="*/ 1 h 53"/>
                    <a:gd name="T16" fmla="*/ 0 w 52"/>
                    <a:gd name="T17" fmla="*/ 8 h 53"/>
                    <a:gd name="T18" fmla="*/ 1 w 52"/>
                    <a:gd name="T19" fmla="*/ 9 h 53"/>
                    <a:gd name="T20" fmla="*/ 37 w 52"/>
                    <a:gd name="T21" fmla="*/ 39 h 53"/>
                    <a:gd name="T22" fmla="*/ 33 w 52"/>
                    <a:gd name="T23" fmla="*/ 39 h 53"/>
                    <a:gd name="T24" fmla="*/ 31 w 52"/>
                    <a:gd name="T25" fmla="*/ 40 h 53"/>
                    <a:gd name="T26" fmla="*/ 31 w 52"/>
                    <a:gd name="T27" fmla="*/ 43 h 53"/>
                    <a:gd name="T28" fmla="*/ 39 w 52"/>
                    <a:gd name="T29" fmla="*/ 52 h 53"/>
                    <a:gd name="T30" fmla="*/ 41 w 52"/>
                    <a:gd name="T31" fmla="*/ 53 h 53"/>
                    <a:gd name="T32" fmla="*/ 43 w 52"/>
                    <a:gd name="T33" fmla="*/ 52 h 53"/>
                    <a:gd name="T34" fmla="*/ 51 w 52"/>
                    <a:gd name="T35" fmla="*/ 43 h 53"/>
                    <a:gd name="T36" fmla="*/ 51 w 52"/>
                    <a:gd name="T3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52" h="53">
                      <a:moveTo>
                        <a:pt x="51" y="40"/>
                      </a:moveTo>
                      <a:cubicBezTo>
                        <a:pt x="51" y="39"/>
                        <a:pt x="50" y="39"/>
                        <a:pt x="49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2" y="29"/>
                        <a:pt x="37" y="20"/>
                        <a:pt x="29" y="13"/>
                      </a:cubicBezTo>
                      <a:cubicBezTo>
                        <a:pt x="21" y="6"/>
                        <a:pt x="12" y="2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9"/>
                        <a:pt x="1" y="9"/>
                        <a:pt x="1" y="9"/>
                      </a:cubicBezTo>
                      <a:cubicBezTo>
                        <a:pt x="18" y="11"/>
                        <a:pt x="31" y="23"/>
                        <a:pt x="37" y="39"/>
                      </a:cubicBezTo>
                      <a:cubicBezTo>
                        <a:pt x="33" y="39"/>
                        <a:pt x="33" y="39"/>
                        <a:pt x="33" y="39"/>
                      </a:cubicBezTo>
                      <a:cubicBezTo>
                        <a:pt x="32" y="39"/>
                        <a:pt x="31" y="39"/>
                        <a:pt x="31" y="40"/>
                      </a:cubicBezTo>
                      <a:cubicBezTo>
                        <a:pt x="31" y="41"/>
                        <a:pt x="31" y="42"/>
                        <a:pt x="31" y="43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40" y="53"/>
                        <a:pt x="40" y="53"/>
                        <a:pt x="41" y="53"/>
                      </a:cubicBezTo>
                      <a:cubicBezTo>
                        <a:pt x="42" y="53"/>
                        <a:pt x="43" y="53"/>
                        <a:pt x="43" y="52"/>
                      </a:cubicBezTo>
                      <a:cubicBezTo>
                        <a:pt x="51" y="43"/>
                        <a:pt x="51" y="43"/>
                        <a:pt x="51" y="43"/>
                      </a:cubicBezTo>
                      <a:cubicBezTo>
                        <a:pt x="52" y="42"/>
                        <a:pt x="52" y="41"/>
                        <a:pt x="51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1" name="Freeform 40"/>
                <p:cNvSpPr>
                  <a:spLocks noEditPoints="1"/>
                </p:cNvSpPr>
                <p:nvPr/>
              </p:nvSpPr>
              <p:spPr bwMode="auto">
                <a:xfrm>
                  <a:off x="7723188" y="3092451"/>
                  <a:ext cx="269875" cy="269875"/>
                </a:xfrm>
                <a:custGeom>
                  <a:avLst/>
                  <a:gdLst>
                    <a:gd name="T0" fmla="*/ 36 w 72"/>
                    <a:gd name="T1" fmla="*/ 72 h 72"/>
                    <a:gd name="T2" fmla="*/ 61 w 72"/>
                    <a:gd name="T3" fmla="*/ 21 h 72"/>
                    <a:gd name="T4" fmla="*/ 66 w 72"/>
                    <a:gd name="T5" fmla="*/ 34 h 72"/>
                    <a:gd name="T6" fmla="*/ 52 w 72"/>
                    <a:gd name="T7" fmla="*/ 34 h 72"/>
                    <a:gd name="T8" fmla="*/ 51 w 72"/>
                    <a:gd name="T9" fmla="*/ 23 h 72"/>
                    <a:gd name="T10" fmla="*/ 61 w 72"/>
                    <a:gd name="T11" fmla="*/ 21 h 72"/>
                    <a:gd name="T12" fmla="*/ 57 w 72"/>
                    <a:gd name="T13" fmla="*/ 15 h 72"/>
                    <a:gd name="T14" fmla="*/ 57 w 72"/>
                    <a:gd name="T15" fmla="*/ 17 h 72"/>
                    <a:gd name="T16" fmla="*/ 50 w 72"/>
                    <a:gd name="T17" fmla="*/ 18 h 72"/>
                    <a:gd name="T18" fmla="*/ 50 w 72"/>
                    <a:gd name="T19" fmla="*/ 10 h 72"/>
                    <a:gd name="T20" fmla="*/ 24 w 72"/>
                    <a:gd name="T21" fmla="*/ 34 h 72"/>
                    <a:gd name="T22" fmla="*/ 25 w 72"/>
                    <a:gd name="T23" fmla="*/ 23 h 72"/>
                    <a:gd name="T24" fmla="*/ 46 w 72"/>
                    <a:gd name="T25" fmla="*/ 23 h 72"/>
                    <a:gd name="T26" fmla="*/ 48 w 72"/>
                    <a:gd name="T27" fmla="*/ 33 h 72"/>
                    <a:gd name="T28" fmla="*/ 48 w 72"/>
                    <a:gd name="T29" fmla="*/ 38 h 72"/>
                    <a:gd name="T30" fmla="*/ 47 w 72"/>
                    <a:gd name="T31" fmla="*/ 48 h 72"/>
                    <a:gd name="T32" fmla="*/ 26 w 72"/>
                    <a:gd name="T33" fmla="*/ 48 h 72"/>
                    <a:gd name="T34" fmla="*/ 24 w 72"/>
                    <a:gd name="T35" fmla="*/ 39 h 72"/>
                    <a:gd name="T36" fmla="*/ 47 w 72"/>
                    <a:gd name="T37" fmla="*/ 38 h 72"/>
                    <a:gd name="T38" fmla="*/ 28 w 72"/>
                    <a:gd name="T39" fmla="*/ 13 h 72"/>
                    <a:gd name="T40" fmla="*/ 32 w 72"/>
                    <a:gd name="T41" fmla="*/ 7 h 72"/>
                    <a:gd name="T42" fmla="*/ 41 w 72"/>
                    <a:gd name="T43" fmla="*/ 7 h 72"/>
                    <a:gd name="T44" fmla="*/ 46 w 72"/>
                    <a:gd name="T45" fmla="*/ 18 h 72"/>
                    <a:gd name="T46" fmla="*/ 36 w 72"/>
                    <a:gd name="T47" fmla="*/ 20 h 72"/>
                    <a:gd name="T48" fmla="*/ 27 w 72"/>
                    <a:gd name="T49" fmla="*/ 18 h 72"/>
                    <a:gd name="T50" fmla="*/ 23 w 72"/>
                    <a:gd name="T51" fmla="*/ 10 h 72"/>
                    <a:gd name="T52" fmla="*/ 22 w 72"/>
                    <a:gd name="T53" fmla="*/ 18 h 72"/>
                    <a:gd name="T54" fmla="*/ 16 w 72"/>
                    <a:gd name="T55" fmla="*/ 17 h 72"/>
                    <a:gd name="T56" fmla="*/ 7 w 72"/>
                    <a:gd name="T57" fmla="*/ 33 h 72"/>
                    <a:gd name="T58" fmla="*/ 12 w 72"/>
                    <a:gd name="T59" fmla="*/ 21 h 72"/>
                    <a:gd name="T60" fmla="*/ 21 w 72"/>
                    <a:gd name="T61" fmla="*/ 24 h 72"/>
                    <a:gd name="T62" fmla="*/ 19 w 72"/>
                    <a:gd name="T63" fmla="*/ 34 h 72"/>
                    <a:gd name="T64" fmla="*/ 7 w 72"/>
                    <a:gd name="T65" fmla="*/ 33 h 72"/>
                    <a:gd name="T66" fmla="*/ 7 w 72"/>
                    <a:gd name="T67" fmla="*/ 39 h 72"/>
                    <a:gd name="T68" fmla="*/ 19 w 72"/>
                    <a:gd name="T69" fmla="*/ 38 h 72"/>
                    <a:gd name="T70" fmla="*/ 21 w 72"/>
                    <a:gd name="T71" fmla="*/ 48 h 72"/>
                    <a:gd name="T72" fmla="*/ 12 w 72"/>
                    <a:gd name="T73" fmla="*/ 51 h 72"/>
                    <a:gd name="T74" fmla="*/ 15 w 72"/>
                    <a:gd name="T75" fmla="*/ 57 h 72"/>
                    <a:gd name="T76" fmla="*/ 14 w 72"/>
                    <a:gd name="T77" fmla="*/ 55 h 72"/>
                    <a:gd name="T78" fmla="*/ 22 w 72"/>
                    <a:gd name="T79" fmla="*/ 53 h 72"/>
                    <a:gd name="T80" fmla="*/ 26 w 72"/>
                    <a:gd name="T81" fmla="*/ 63 h 72"/>
                    <a:gd name="T82" fmla="*/ 44 w 72"/>
                    <a:gd name="T83" fmla="*/ 59 h 72"/>
                    <a:gd name="T84" fmla="*/ 40 w 72"/>
                    <a:gd name="T85" fmla="*/ 65 h 72"/>
                    <a:gd name="T86" fmla="*/ 32 w 72"/>
                    <a:gd name="T87" fmla="*/ 65 h 72"/>
                    <a:gd name="T88" fmla="*/ 27 w 72"/>
                    <a:gd name="T89" fmla="*/ 54 h 72"/>
                    <a:gd name="T90" fmla="*/ 36 w 72"/>
                    <a:gd name="T91" fmla="*/ 52 h 72"/>
                    <a:gd name="T92" fmla="*/ 46 w 72"/>
                    <a:gd name="T93" fmla="*/ 54 h 72"/>
                    <a:gd name="T94" fmla="*/ 50 w 72"/>
                    <a:gd name="T95" fmla="*/ 62 h 72"/>
                    <a:gd name="T96" fmla="*/ 50 w 72"/>
                    <a:gd name="T97" fmla="*/ 54 h 72"/>
                    <a:gd name="T98" fmla="*/ 57 w 72"/>
                    <a:gd name="T99" fmla="*/ 54 h 72"/>
                    <a:gd name="T100" fmla="*/ 65 w 72"/>
                    <a:gd name="T101" fmla="*/ 39 h 72"/>
                    <a:gd name="T102" fmla="*/ 60 w 72"/>
                    <a:gd name="T103" fmla="*/ 51 h 72"/>
                    <a:gd name="T104" fmla="*/ 52 w 72"/>
                    <a:gd name="T105" fmla="*/ 48 h 72"/>
                    <a:gd name="T106" fmla="*/ 53 w 72"/>
                    <a:gd name="T107" fmla="*/ 38 h 72"/>
                    <a:gd name="T108" fmla="*/ 65 w 72"/>
                    <a:gd name="T109" fmla="*/ 39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72">
                      <a:moveTo>
                        <a:pt x="36" y="0"/>
                      </a:moveTo>
                      <a:cubicBezTo>
                        <a:pt x="17" y="0"/>
                        <a:pt x="0" y="16"/>
                        <a:pt x="0" y="36"/>
                      </a:cubicBezTo>
                      <a:cubicBezTo>
                        <a:pt x="0" y="56"/>
                        <a:pt x="17" y="72"/>
                        <a:pt x="36" y="72"/>
                      </a:cubicBezTo>
                      <a:cubicBezTo>
                        <a:pt x="56" y="72"/>
                        <a:pt x="72" y="56"/>
                        <a:pt x="72" y="36"/>
                      </a:cubicBezTo>
                      <a:cubicBezTo>
                        <a:pt x="72" y="16"/>
                        <a:pt x="56" y="0"/>
                        <a:pt x="36" y="0"/>
                      </a:cubicBezTo>
                      <a:close/>
                      <a:moveTo>
                        <a:pt x="61" y="21"/>
                      </a:moveTo>
                      <a:cubicBezTo>
                        <a:pt x="62" y="21"/>
                        <a:pt x="62" y="21"/>
                        <a:pt x="62" y="21"/>
                      </a:cubicBezTo>
                      <a:cubicBezTo>
                        <a:pt x="64" y="25"/>
                        <a:pt x="65" y="28"/>
                        <a:pt x="65" y="33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64" y="34"/>
                        <a:pt x="64" y="34"/>
                        <a:pt x="64" y="34"/>
                      </a:cubicBezTo>
                      <a:cubicBezTo>
                        <a:pt x="53" y="34"/>
                        <a:pt x="53" y="34"/>
                        <a:pt x="53" y="34"/>
                      </a:cubicBezTo>
                      <a:cubicBezTo>
                        <a:pt x="52" y="34"/>
                        <a:pt x="52" y="34"/>
                        <a:pt x="52" y="34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52" y="30"/>
                        <a:pt x="52" y="27"/>
                        <a:pt x="52" y="24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2" y="23"/>
                        <a:pt x="52" y="23"/>
                        <a:pt x="52" y="23"/>
                      </a:cubicBezTo>
                      <a:cubicBezTo>
                        <a:pt x="55" y="22"/>
                        <a:pt x="58" y="22"/>
                        <a:pt x="60" y="21"/>
                      </a:cubicBezTo>
                      <a:lnTo>
                        <a:pt x="61" y="21"/>
                      </a:lnTo>
                      <a:close/>
                      <a:moveTo>
                        <a:pt x="50" y="10"/>
                      </a:moveTo>
                      <a:cubicBezTo>
                        <a:pt x="52" y="11"/>
                        <a:pt x="55" y="13"/>
                        <a:pt x="57" y="15"/>
                      </a:cubicBezTo>
                      <a:cubicBezTo>
                        <a:pt x="57" y="15"/>
                        <a:pt x="57" y="15"/>
                        <a:pt x="57" y="15"/>
                      </a:cubicBezTo>
                      <a:cubicBezTo>
                        <a:pt x="57" y="15"/>
                        <a:pt x="57" y="15"/>
                        <a:pt x="57" y="16"/>
                      </a:cubicBezTo>
                      <a:cubicBezTo>
                        <a:pt x="59" y="17"/>
                        <a:pt x="59" y="17"/>
                        <a:pt x="59" y="17"/>
                      </a:cubicBezTo>
                      <a:cubicBezTo>
                        <a:pt x="57" y="17"/>
                        <a:pt x="57" y="17"/>
                        <a:pt x="57" y="17"/>
                      </a:cubicBezTo>
                      <a:cubicBezTo>
                        <a:pt x="55" y="18"/>
                        <a:pt x="53" y="18"/>
                        <a:pt x="52" y="19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50" y="15"/>
                        <a:pt x="49" y="13"/>
                        <a:pt x="48" y="11"/>
                      </a:cubicBezTo>
                      <a:cubicBezTo>
                        <a:pt x="47" y="8"/>
                        <a:pt x="47" y="8"/>
                        <a:pt x="47" y="8"/>
                      </a:cubicBezTo>
                      <a:lnTo>
                        <a:pt x="50" y="10"/>
                      </a:lnTo>
                      <a:close/>
                      <a:moveTo>
                        <a:pt x="47" y="34"/>
                      </a:move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24" y="34"/>
                        <a:pt x="24" y="34"/>
                        <a:pt x="24" y="34"/>
                      </a:cubicBezTo>
                      <a:cubicBezTo>
                        <a:pt x="24" y="33"/>
                        <a:pt x="24" y="33"/>
                        <a:pt x="24" y="33"/>
                      </a:cubicBezTo>
                      <a:cubicBezTo>
                        <a:pt x="24" y="30"/>
                        <a:pt x="25" y="27"/>
                        <a:pt x="25" y="24"/>
                      </a:cubicBezTo>
                      <a:cubicBezTo>
                        <a:pt x="25" y="23"/>
                        <a:pt x="25" y="23"/>
                        <a:pt x="25" y="23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30" y="24"/>
                        <a:pt x="33" y="24"/>
                        <a:pt x="36" y="24"/>
                      </a:cubicBezTo>
                      <a:cubicBezTo>
                        <a:pt x="40" y="24"/>
                        <a:pt x="43" y="24"/>
                        <a:pt x="46" y="23"/>
                      </a:cubicBezTo>
                      <a:cubicBezTo>
                        <a:pt x="47" y="23"/>
                        <a:pt x="47" y="23"/>
                        <a:pt x="47" y="2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48" y="27"/>
                        <a:pt x="48" y="30"/>
                        <a:pt x="48" y="33"/>
                      </a:cubicBezTo>
                      <a:cubicBezTo>
                        <a:pt x="48" y="34"/>
                        <a:pt x="48" y="34"/>
                        <a:pt x="48" y="34"/>
                      </a:cubicBezTo>
                      <a:lnTo>
                        <a:pt x="47" y="34"/>
                      </a:lnTo>
                      <a:close/>
                      <a:moveTo>
                        <a:pt x="48" y="38"/>
                      </a:moveTo>
                      <a:cubicBezTo>
                        <a:pt x="48" y="39"/>
                        <a:pt x="48" y="39"/>
                        <a:pt x="48" y="39"/>
                      </a:cubicBezTo>
                      <a:cubicBezTo>
                        <a:pt x="48" y="42"/>
                        <a:pt x="48" y="45"/>
                        <a:pt x="47" y="47"/>
                      </a:cubicBezTo>
                      <a:cubicBezTo>
                        <a:pt x="47" y="48"/>
                        <a:pt x="47" y="48"/>
                        <a:pt x="47" y="48"/>
                      </a:cubicBezTo>
                      <a:cubicBezTo>
                        <a:pt x="46" y="48"/>
                        <a:pt x="46" y="48"/>
                        <a:pt x="46" y="48"/>
                      </a:cubicBezTo>
                      <a:cubicBezTo>
                        <a:pt x="43" y="48"/>
                        <a:pt x="40" y="48"/>
                        <a:pt x="36" y="48"/>
                      </a:cubicBezTo>
                      <a:cubicBezTo>
                        <a:pt x="33" y="48"/>
                        <a:pt x="30" y="48"/>
                        <a:pt x="26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25" y="47"/>
                        <a:pt x="25" y="47"/>
                        <a:pt x="25" y="47"/>
                      </a:cubicBezTo>
                      <a:cubicBezTo>
                        <a:pt x="25" y="45"/>
                        <a:pt x="24" y="42"/>
                        <a:pt x="24" y="39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5" y="38"/>
                        <a:pt x="25" y="38"/>
                        <a:pt x="25" y="38"/>
                      </a:cubicBezTo>
                      <a:cubicBezTo>
                        <a:pt x="47" y="38"/>
                        <a:pt x="47" y="38"/>
                        <a:pt x="47" y="38"/>
                      </a:cubicBezTo>
                      <a:lnTo>
                        <a:pt x="48" y="38"/>
                      </a:lnTo>
                      <a:close/>
                      <a:moveTo>
                        <a:pt x="27" y="18"/>
                      </a:moveTo>
                      <a:cubicBezTo>
                        <a:pt x="27" y="16"/>
                        <a:pt x="28" y="14"/>
                        <a:pt x="28" y="13"/>
                      </a:cubicBezTo>
                      <a:cubicBezTo>
                        <a:pt x="29" y="10"/>
                        <a:pt x="30" y="9"/>
                        <a:pt x="32" y="7"/>
                      </a:cubicBezTo>
                      <a:cubicBezTo>
                        <a:pt x="32" y="7"/>
                        <a:pt x="32" y="7"/>
                        <a:pt x="32" y="7"/>
                      </a:cubicBezTo>
                      <a:cubicBezTo>
                        <a:pt x="32" y="7"/>
                        <a:pt x="32" y="7"/>
                        <a:pt x="32" y="7"/>
                      </a:cubicBezTo>
                      <a:cubicBezTo>
                        <a:pt x="34" y="7"/>
                        <a:pt x="35" y="7"/>
                        <a:pt x="36" y="7"/>
                      </a:cubicBezTo>
                      <a:cubicBezTo>
                        <a:pt x="38" y="7"/>
                        <a:pt x="39" y="7"/>
                        <a:pt x="40" y="7"/>
                      </a:cubicBezTo>
                      <a:cubicBezTo>
                        <a:pt x="41" y="7"/>
                        <a:pt x="41" y="7"/>
                        <a:pt x="41" y="7"/>
                      </a:cubicBezTo>
                      <a:cubicBezTo>
                        <a:pt x="41" y="7"/>
                        <a:pt x="41" y="7"/>
                        <a:pt x="41" y="7"/>
                      </a:cubicBezTo>
                      <a:cubicBezTo>
                        <a:pt x="42" y="9"/>
                        <a:pt x="43" y="10"/>
                        <a:pt x="44" y="13"/>
                      </a:cubicBezTo>
                      <a:cubicBezTo>
                        <a:pt x="45" y="14"/>
                        <a:pt x="45" y="16"/>
                        <a:pt x="46" y="18"/>
                      </a:cubicBezTo>
                      <a:cubicBezTo>
                        <a:pt x="46" y="19"/>
                        <a:pt x="46" y="19"/>
                        <a:pt x="46" y="19"/>
                      </a:cubicBezTo>
                      <a:cubicBezTo>
                        <a:pt x="45" y="19"/>
                        <a:pt x="45" y="19"/>
                        <a:pt x="45" y="19"/>
                      </a:cubicBezTo>
                      <a:cubicBezTo>
                        <a:pt x="42" y="20"/>
                        <a:pt x="39" y="20"/>
                        <a:pt x="36" y="20"/>
                      </a:cubicBezTo>
                      <a:cubicBezTo>
                        <a:pt x="33" y="20"/>
                        <a:pt x="30" y="20"/>
                        <a:pt x="28" y="19"/>
                      </a:cubicBezTo>
                      <a:cubicBezTo>
                        <a:pt x="26" y="19"/>
                        <a:pt x="26" y="19"/>
                        <a:pt x="26" y="19"/>
                      </a:cubicBezTo>
                      <a:lnTo>
                        <a:pt x="27" y="18"/>
                      </a:lnTo>
                      <a:close/>
                      <a:moveTo>
                        <a:pt x="15" y="16"/>
                      </a:moveTo>
                      <a:cubicBezTo>
                        <a:pt x="15" y="15"/>
                        <a:pt x="15" y="15"/>
                        <a:pt x="15" y="15"/>
                      </a:cubicBezTo>
                      <a:cubicBezTo>
                        <a:pt x="18" y="13"/>
                        <a:pt x="20" y="11"/>
                        <a:pt x="23" y="10"/>
                      </a:cubicBezTo>
                      <a:cubicBezTo>
                        <a:pt x="26" y="8"/>
                        <a:pt x="26" y="8"/>
                        <a:pt x="26" y="8"/>
                      </a:cubicBezTo>
                      <a:cubicBezTo>
                        <a:pt x="24" y="11"/>
                        <a:pt x="24" y="11"/>
                        <a:pt x="24" y="11"/>
                      </a:cubicBezTo>
                      <a:cubicBezTo>
                        <a:pt x="24" y="13"/>
                        <a:pt x="23" y="15"/>
                        <a:pt x="22" y="18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9" y="18"/>
                        <a:pt x="17" y="18"/>
                        <a:pt x="16" y="17"/>
                      </a:cubicBezTo>
                      <a:cubicBezTo>
                        <a:pt x="14" y="17"/>
                        <a:pt x="14" y="17"/>
                        <a:pt x="14" y="17"/>
                      </a:cubicBezTo>
                      <a:lnTo>
                        <a:pt x="15" y="16"/>
                      </a:lnTo>
                      <a:close/>
                      <a:moveTo>
                        <a:pt x="7" y="33"/>
                      </a:moveTo>
                      <a:cubicBezTo>
                        <a:pt x="8" y="28"/>
                        <a:pt x="9" y="25"/>
                        <a:pt x="11" y="21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14" y="22"/>
                        <a:pt x="17" y="22"/>
                        <a:pt x="20" y="23"/>
                      </a:cubicBezTo>
                      <a:cubicBezTo>
                        <a:pt x="21" y="23"/>
                        <a:pt x="21" y="23"/>
                        <a:pt x="21" y="23"/>
                      </a:cubicBezTo>
                      <a:cubicBezTo>
                        <a:pt x="21" y="24"/>
                        <a:pt x="21" y="24"/>
                        <a:pt x="21" y="24"/>
                      </a:cubicBezTo>
                      <a:cubicBezTo>
                        <a:pt x="20" y="27"/>
                        <a:pt x="20" y="30"/>
                        <a:pt x="20" y="33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7" y="34"/>
                        <a:pt x="7" y="34"/>
                        <a:pt x="7" y="34"/>
                      </a:cubicBezTo>
                      <a:lnTo>
                        <a:pt x="7" y="33"/>
                      </a:lnTo>
                      <a:close/>
                      <a:moveTo>
                        <a:pt x="11" y="51"/>
                      </a:moveTo>
                      <a:cubicBezTo>
                        <a:pt x="11" y="50"/>
                        <a:pt x="11" y="50"/>
                        <a:pt x="11" y="50"/>
                      </a:cubicBezTo>
                      <a:cubicBezTo>
                        <a:pt x="9" y="47"/>
                        <a:pt x="8" y="43"/>
                        <a:pt x="7" y="39"/>
                      </a:cubicBezTo>
                      <a:cubicBezTo>
                        <a:pt x="7" y="38"/>
                        <a:pt x="7" y="38"/>
                        <a:pt x="7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19" y="38"/>
                        <a:pt x="19" y="38"/>
                        <a:pt x="19" y="38"/>
                      </a:cubicBezTo>
                      <a:cubicBezTo>
                        <a:pt x="20" y="38"/>
                        <a:pt x="20" y="38"/>
                        <a:pt x="20" y="38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cubicBezTo>
                        <a:pt x="20" y="42"/>
                        <a:pt x="20" y="45"/>
                        <a:pt x="21" y="48"/>
                      </a:cubicBezTo>
                      <a:cubicBezTo>
                        <a:pt x="21" y="49"/>
                        <a:pt x="21" y="49"/>
                        <a:pt x="21" y="49"/>
                      </a:cubicBezTo>
                      <a:cubicBezTo>
                        <a:pt x="20" y="49"/>
                        <a:pt x="20" y="49"/>
                        <a:pt x="20" y="49"/>
                      </a:cubicBezTo>
                      <a:cubicBezTo>
                        <a:pt x="17" y="50"/>
                        <a:pt x="14" y="50"/>
                        <a:pt x="12" y="51"/>
                      </a:cubicBezTo>
                      <a:lnTo>
                        <a:pt x="11" y="51"/>
                      </a:lnTo>
                      <a:close/>
                      <a:moveTo>
                        <a:pt x="23" y="62"/>
                      </a:moveTo>
                      <a:cubicBezTo>
                        <a:pt x="20" y="61"/>
                        <a:pt x="18" y="59"/>
                        <a:pt x="15" y="57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14" y="55"/>
                        <a:pt x="14" y="55"/>
                        <a:pt x="14" y="55"/>
                      </a:cubicBezTo>
                      <a:cubicBezTo>
                        <a:pt x="16" y="54"/>
                        <a:pt x="16" y="54"/>
                        <a:pt x="16" y="54"/>
                      </a:cubicBezTo>
                      <a:cubicBezTo>
                        <a:pt x="17" y="54"/>
                        <a:pt x="19" y="53"/>
                        <a:pt x="21" y="53"/>
                      </a:cubicBezTo>
                      <a:cubicBezTo>
                        <a:pt x="22" y="53"/>
                        <a:pt x="22" y="53"/>
                        <a:pt x="22" y="53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3" y="56"/>
                        <a:pt x="24" y="59"/>
                        <a:pt x="24" y="61"/>
                      </a:cubicBezTo>
                      <a:cubicBezTo>
                        <a:pt x="26" y="63"/>
                        <a:pt x="26" y="63"/>
                        <a:pt x="26" y="63"/>
                      </a:cubicBezTo>
                      <a:lnTo>
                        <a:pt x="23" y="62"/>
                      </a:lnTo>
                      <a:close/>
                      <a:moveTo>
                        <a:pt x="46" y="54"/>
                      </a:moveTo>
                      <a:cubicBezTo>
                        <a:pt x="45" y="56"/>
                        <a:pt x="45" y="58"/>
                        <a:pt x="44" y="59"/>
                      </a:cubicBezTo>
                      <a:cubicBezTo>
                        <a:pt x="43" y="61"/>
                        <a:pt x="42" y="63"/>
                        <a:pt x="41" y="65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0" y="65"/>
                        <a:pt x="40" y="65"/>
                        <a:pt x="40" y="65"/>
                      </a:cubicBezTo>
                      <a:cubicBezTo>
                        <a:pt x="39" y="65"/>
                        <a:pt x="38" y="65"/>
                        <a:pt x="36" y="65"/>
                      </a:cubicBezTo>
                      <a:cubicBezTo>
                        <a:pt x="35" y="65"/>
                        <a:pt x="34" y="65"/>
                        <a:pt x="32" y="65"/>
                      </a:cubicBezTo>
                      <a:cubicBezTo>
                        <a:pt x="32" y="65"/>
                        <a:pt x="32" y="65"/>
                        <a:pt x="32" y="65"/>
                      </a:cubicBezTo>
                      <a:cubicBezTo>
                        <a:pt x="32" y="65"/>
                        <a:pt x="32" y="65"/>
                        <a:pt x="32" y="65"/>
                      </a:cubicBezTo>
                      <a:cubicBezTo>
                        <a:pt x="30" y="63"/>
                        <a:pt x="29" y="61"/>
                        <a:pt x="28" y="59"/>
                      </a:cubicBezTo>
                      <a:cubicBezTo>
                        <a:pt x="28" y="58"/>
                        <a:pt x="27" y="56"/>
                        <a:pt x="27" y="54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8" y="52"/>
                        <a:pt x="28" y="52"/>
                        <a:pt x="28" y="52"/>
                      </a:cubicBezTo>
                      <a:cubicBezTo>
                        <a:pt x="30" y="52"/>
                        <a:pt x="33" y="52"/>
                        <a:pt x="36" y="52"/>
                      </a:cubicBezTo>
                      <a:cubicBezTo>
                        <a:pt x="39" y="52"/>
                        <a:pt x="42" y="52"/>
                        <a:pt x="45" y="52"/>
                      </a:cubicBezTo>
                      <a:cubicBezTo>
                        <a:pt x="46" y="53"/>
                        <a:pt x="46" y="53"/>
                        <a:pt x="46" y="53"/>
                      </a:cubicBezTo>
                      <a:lnTo>
                        <a:pt x="46" y="54"/>
                      </a:lnTo>
                      <a:close/>
                      <a:moveTo>
                        <a:pt x="57" y="56"/>
                      </a:moveTo>
                      <a:cubicBezTo>
                        <a:pt x="57" y="56"/>
                        <a:pt x="57" y="56"/>
                        <a:pt x="57" y="57"/>
                      </a:cubicBezTo>
                      <a:cubicBezTo>
                        <a:pt x="55" y="59"/>
                        <a:pt x="52" y="61"/>
                        <a:pt x="50" y="62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9" y="59"/>
                        <a:pt x="50" y="56"/>
                        <a:pt x="50" y="54"/>
                      </a:cubicBezTo>
                      <a:cubicBezTo>
                        <a:pt x="50" y="53"/>
                        <a:pt x="50" y="53"/>
                        <a:pt x="50" y="53"/>
                      </a:cubicBezTo>
                      <a:cubicBezTo>
                        <a:pt x="52" y="53"/>
                        <a:pt x="52" y="53"/>
                        <a:pt x="52" y="53"/>
                      </a:cubicBezTo>
                      <a:cubicBezTo>
                        <a:pt x="53" y="53"/>
                        <a:pt x="55" y="54"/>
                        <a:pt x="57" y="54"/>
                      </a:cubicBezTo>
                      <a:cubicBezTo>
                        <a:pt x="59" y="55"/>
                        <a:pt x="59" y="55"/>
                        <a:pt x="59" y="55"/>
                      </a:cubicBezTo>
                      <a:lnTo>
                        <a:pt x="57" y="56"/>
                      </a:lnTo>
                      <a:close/>
                      <a:moveTo>
                        <a:pt x="65" y="39"/>
                      </a:moveTo>
                      <a:cubicBezTo>
                        <a:pt x="65" y="43"/>
                        <a:pt x="64" y="47"/>
                        <a:pt x="62" y="50"/>
                      </a:cubicBezTo>
                      <a:cubicBezTo>
                        <a:pt x="61" y="51"/>
                        <a:pt x="61" y="51"/>
                        <a:pt x="61" y="51"/>
                      </a:cubicBezTo>
                      <a:cubicBezTo>
                        <a:pt x="60" y="51"/>
                        <a:pt x="60" y="51"/>
                        <a:pt x="60" y="51"/>
                      </a:cubicBezTo>
                      <a:cubicBezTo>
                        <a:pt x="58" y="50"/>
                        <a:pt x="55" y="50"/>
                        <a:pt x="52" y="49"/>
                      </a:cubicBezTo>
                      <a:cubicBezTo>
                        <a:pt x="51" y="49"/>
                        <a:pt x="51" y="49"/>
                        <a:pt x="51" y="49"/>
                      </a:cubicBezTo>
                      <a:cubicBezTo>
                        <a:pt x="52" y="48"/>
                        <a:pt x="52" y="48"/>
                        <a:pt x="52" y="48"/>
                      </a:cubicBezTo>
                      <a:cubicBezTo>
                        <a:pt x="52" y="45"/>
                        <a:pt x="52" y="42"/>
                        <a:pt x="52" y="39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53" y="38"/>
                        <a:pt x="53" y="38"/>
                        <a:pt x="53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66" y="38"/>
                        <a:pt x="66" y="38"/>
                        <a:pt x="66" y="38"/>
                      </a:cubicBezTo>
                      <a:lnTo>
                        <a:pt x="65" y="39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7030A0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</p:grpSp>
        </p:grpSp>
        <p:sp>
          <p:nvSpPr>
            <p:cNvPr id="64" name="文本框 63"/>
            <p:cNvSpPr txBox="1"/>
            <p:nvPr/>
          </p:nvSpPr>
          <p:spPr>
            <a:xfrm>
              <a:off x="10108" y="4372"/>
              <a:ext cx="4752" cy="239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l">
                <a:lnSpc>
                  <a:spcPct val="120000"/>
                </a:lnSpc>
                <a:buClrTx/>
                <a:buSzTx/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  <a:sym typeface="+mn-ea"/>
                </a:rPr>
                <a:t>检索图片，回放诊断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  <a:p>
              <a:pPr algn="l">
                <a:lnSpc>
                  <a:spcPct val="120000"/>
                </a:lnSpc>
                <a:buClrTx/>
                <a:buSzTx/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  <a:sym typeface="微软雅黑" panose="020B0503020204020204" charset="-122"/>
                </a:rPr>
                <a:t>数据采集，算法优化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sym typeface="微软雅黑" panose="020B0503020204020204" charset="-122"/>
              </a:endParaRPr>
            </a:p>
          </p:txBody>
        </p:sp>
        <p:sp>
          <p:nvSpPr>
            <p:cNvPr id="3" name="TextBox 76"/>
            <p:cNvSpPr txBox="1"/>
            <p:nvPr/>
          </p:nvSpPr>
          <p:spPr>
            <a:xfrm>
              <a:off x="11890" y="3020"/>
              <a:ext cx="2225" cy="124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   </a:t>
              </a:r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研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287655" y="2645410"/>
            <a:ext cx="23945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产品介绍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pic>
        <p:nvPicPr>
          <p:cNvPr id="10" name="图片 17"/>
          <p:cNvPicPr>
            <a:picLocks noChangeAspect="1"/>
          </p:cNvPicPr>
          <p:nvPr/>
        </p:nvPicPr>
        <p:blipFill>
          <a:blip r:embed="rId1"/>
          <a:srcRect l="16565" t="8482" r="18115" b="10015"/>
          <a:stretch>
            <a:fillRect/>
          </a:stretch>
        </p:blipFill>
        <p:spPr>
          <a:xfrm>
            <a:off x="196215" y="3848100"/>
            <a:ext cx="4181475" cy="293497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990" y="392430"/>
            <a:ext cx="3874135" cy="24587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2" name="图片 35" descr="943aa6bece6d581d58f8d59bf5963e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890" y="2723515"/>
            <a:ext cx="4810125" cy="398843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4" name="组合 3"/>
          <p:cNvGrpSpPr/>
          <p:nvPr/>
        </p:nvGrpSpPr>
        <p:grpSpPr>
          <a:xfrm>
            <a:off x="3601085" y="3085465"/>
            <a:ext cx="3808095" cy="2414270"/>
            <a:chOff x="1891" y="6243"/>
            <a:chExt cx="5997" cy="38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" name="组合 1"/>
            <p:cNvGrpSpPr/>
            <p:nvPr/>
          </p:nvGrpSpPr>
          <p:grpSpPr>
            <a:xfrm>
              <a:off x="1891" y="6243"/>
              <a:ext cx="5607" cy="3662"/>
              <a:chOff x="5196" y="2547"/>
              <a:chExt cx="5433" cy="4304"/>
            </a:xfrm>
          </p:grpSpPr>
          <p:sp>
            <p:nvSpPr>
              <p:cNvPr id="15" name="Rectangle 24"/>
              <p:cNvSpPr>
                <a:spLocks noChangeArrowheads="1"/>
              </p:cNvSpPr>
              <p:nvPr/>
            </p:nvSpPr>
            <p:spPr bwMode="auto">
              <a:xfrm>
                <a:off x="5196" y="2547"/>
                <a:ext cx="5427" cy="4304"/>
              </a:xfrm>
              <a:prstGeom prst="roundRect">
                <a:avLst/>
              </a:prstGeom>
              <a:solidFill>
                <a:srgbClr val="F7443D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19" name="Freeform 25"/>
              <p:cNvSpPr/>
              <p:nvPr/>
            </p:nvSpPr>
            <p:spPr bwMode="auto">
              <a:xfrm flipH="1">
                <a:off x="9324" y="2547"/>
                <a:ext cx="1305" cy="1526"/>
              </a:xfrm>
              <a:custGeom>
                <a:avLst/>
                <a:gdLst>
                  <a:gd name="T0" fmla="*/ 64 w 64"/>
                  <a:gd name="T1" fmla="*/ 21 h 75"/>
                  <a:gd name="T2" fmla="*/ 59 w 64"/>
                  <a:gd name="T3" fmla="*/ 0 h 75"/>
                  <a:gd name="T4" fmla="*/ 0 w 64"/>
                  <a:gd name="T5" fmla="*/ 0 h 75"/>
                  <a:gd name="T6" fmla="*/ 0 w 64"/>
                  <a:gd name="T7" fmla="*/ 74 h 75"/>
                  <a:gd name="T8" fmla="*/ 10 w 64"/>
                  <a:gd name="T9" fmla="*/ 75 h 75"/>
                  <a:gd name="T10" fmla="*/ 64 w 64"/>
                  <a:gd name="T11" fmla="*/ 2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75">
                    <a:moveTo>
                      <a:pt x="64" y="21"/>
                    </a:moveTo>
                    <a:cubicBezTo>
                      <a:pt x="64" y="14"/>
                      <a:pt x="62" y="7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3" y="75"/>
                      <a:pt x="7" y="75"/>
                      <a:pt x="10" y="75"/>
                    </a:cubicBezTo>
                    <a:cubicBezTo>
                      <a:pt x="40" y="75"/>
                      <a:pt x="64" y="51"/>
                      <a:pt x="64" y="2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rgbClr val="937366"/>
                  </a:solidFill>
                </a:endParaRPr>
              </a:p>
            </p:txBody>
          </p:sp>
          <p:grpSp>
            <p:nvGrpSpPr>
              <p:cNvPr id="42" name="Group 41"/>
              <p:cNvGrpSpPr/>
              <p:nvPr/>
            </p:nvGrpSpPr>
            <p:grpSpPr>
              <a:xfrm>
                <a:off x="9784" y="2666"/>
                <a:ext cx="789" cy="816"/>
                <a:chOff x="8406757" y="4454911"/>
                <a:chExt cx="461289" cy="456460"/>
              </a:xfrm>
              <a:solidFill>
                <a:srgbClr val="F7443D"/>
              </a:solidFill>
            </p:grpSpPr>
            <p:sp>
              <p:nvSpPr>
                <p:cNvPr id="43" name="Freeform 42"/>
                <p:cNvSpPr/>
                <p:nvPr/>
              </p:nvSpPr>
              <p:spPr bwMode="auto">
                <a:xfrm>
                  <a:off x="8477250" y="4854221"/>
                  <a:ext cx="334962" cy="57150"/>
                </a:xfrm>
                <a:custGeom>
                  <a:avLst/>
                  <a:gdLst>
                    <a:gd name="T0" fmla="*/ 69 w 89"/>
                    <a:gd name="T1" fmla="*/ 0 h 15"/>
                    <a:gd name="T2" fmla="*/ 21 w 89"/>
                    <a:gd name="T3" fmla="*/ 0 h 15"/>
                    <a:gd name="T4" fmla="*/ 0 w 89"/>
                    <a:gd name="T5" fmla="*/ 8 h 15"/>
                    <a:gd name="T6" fmla="*/ 10 w 89"/>
                    <a:gd name="T7" fmla="*/ 15 h 15"/>
                    <a:gd name="T8" fmla="*/ 79 w 89"/>
                    <a:gd name="T9" fmla="*/ 15 h 15"/>
                    <a:gd name="T10" fmla="*/ 89 w 89"/>
                    <a:gd name="T11" fmla="*/ 8 h 15"/>
                    <a:gd name="T12" fmla="*/ 69 w 89"/>
                    <a:gd name="T13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9" h="15">
                      <a:moveTo>
                        <a:pt x="69" y="0"/>
                      </a:move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15" y="0"/>
                        <a:pt x="0" y="3"/>
                        <a:pt x="0" y="8"/>
                      </a:cubicBezTo>
                      <a:cubicBezTo>
                        <a:pt x="0" y="12"/>
                        <a:pt x="5" y="15"/>
                        <a:pt x="10" y="15"/>
                      </a:cubicBezTo>
                      <a:cubicBezTo>
                        <a:pt x="79" y="15"/>
                        <a:pt x="79" y="15"/>
                        <a:pt x="79" y="15"/>
                      </a:cubicBezTo>
                      <a:cubicBezTo>
                        <a:pt x="84" y="15"/>
                        <a:pt x="89" y="12"/>
                        <a:pt x="89" y="8"/>
                      </a:cubicBezTo>
                      <a:cubicBezTo>
                        <a:pt x="89" y="2"/>
                        <a:pt x="74" y="0"/>
                        <a:pt x="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4" name="Freeform 43"/>
                <p:cNvSpPr>
                  <a:spLocks noEditPoints="1"/>
                </p:cNvSpPr>
                <p:nvPr/>
              </p:nvSpPr>
              <p:spPr bwMode="auto">
                <a:xfrm>
                  <a:off x="8406757" y="4454911"/>
                  <a:ext cx="461289" cy="387339"/>
                </a:xfrm>
                <a:custGeom>
                  <a:avLst/>
                  <a:gdLst>
                    <a:gd name="T0" fmla="*/ 110 w 139"/>
                    <a:gd name="T1" fmla="*/ 103 h 103"/>
                    <a:gd name="T2" fmla="*/ 30 w 139"/>
                    <a:gd name="T3" fmla="*/ 103 h 103"/>
                    <a:gd name="T4" fmla="*/ 0 w 139"/>
                    <a:gd name="T5" fmla="*/ 74 h 103"/>
                    <a:gd name="T6" fmla="*/ 0 w 139"/>
                    <a:gd name="T7" fmla="*/ 30 h 103"/>
                    <a:gd name="T8" fmla="*/ 30 w 139"/>
                    <a:gd name="T9" fmla="*/ 0 h 103"/>
                    <a:gd name="T10" fmla="*/ 110 w 139"/>
                    <a:gd name="T11" fmla="*/ 0 h 103"/>
                    <a:gd name="T12" fmla="*/ 139 w 139"/>
                    <a:gd name="T13" fmla="*/ 30 h 103"/>
                    <a:gd name="T14" fmla="*/ 139 w 139"/>
                    <a:gd name="T15" fmla="*/ 74 h 103"/>
                    <a:gd name="T16" fmla="*/ 110 w 139"/>
                    <a:gd name="T17" fmla="*/ 103 h 103"/>
                    <a:gd name="T18" fmla="*/ 27 w 139"/>
                    <a:gd name="T19" fmla="*/ 9 h 103"/>
                    <a:gd name="T20" fmla="*/ 8 w 139"/>
                    <a:gd name="T21" fmla="*/ 29 h 103"/>
                    <a:gd name="T22" fmla="*/ 8 w 139"/>
                    <a:gd name="T23" fmla="*/ 75 h 103"/>
                    <a:gd name="T24" fmla="*/ 27 w 139"/>
                    <a:gd name="T25" fmla="*/ 95 h 103"/>
                    <a:gd name="T26" fmla="*/ 112 w 139"/>
                    <a:gd name="T27" fmla="*/ 95 h 103"/>
                    <a:gd name="T28" fmla="*/ 131 w 139"/>
                    <a:gd name="T29" fmla="*/ 75 h 103"/>
                    <a:gd name="T30" fmla="*/ 131 w 139"/>
                    <a:gd name="T31" fmla="*/ 29 h 103"/>
                    <a:gd name="T32" fmla="*/ 112 w 139"/>
                    <a:gd name="T33" fmla="*/ 9 h 103"/>
                    <a:gd name="T34" fmla="*/ 27 w 139"/>
                    <a:gd name="T35" fmla="*/ 9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39" h="103">
                      <a:moveTo>
                        <a:pt x="110" y="103"/>
                      </a:moveTo>
                      <a:cubicBezTo>
                        <a:pt x="30" y="103"/>
                        <a:pt x="30" y="103"/>
                        <a:pt x="30" y="103"/>
                      </a:cubicBezTo>
                      <a:cubicBezTo>
                        <a:pt x="13" y="103"/>
                        <a:pt x="0" y="90"/>
                        <a:pt x="0" y="74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0" y="14"/>
                        <a:pt x="13" y="0"/>
                        <a:pt x="30" y="0"/>
                      </a:cubicBez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126" y="0"/>
                        <a:pt x="139" y="14"/>
                        <a:pt x="139" y="30"/>
                      </a:cubicBezTo>
                      <a:cubicBezTo>
                        <a:pt x="139" y="74"/>
                        <a:pt x="139" y="74"/>
                        <a:pt x="139" y="74"/>
                      </a:cubicBezTo>
                      <a:cubicBezTo>
                        <a:pt x="139" y="90"/>
                        <a:pt x="126" y="103"/>
                        <a:pt x="110" y="103"/>
                      </a:cubicBezTo>
                      <a:close/>
                      <a:moveTo>
                        <a:pt x="27" y="9"/>
                      </a:moveTo>
                      <a:cubicBezTo>
                        <a:pt x="17" y="9"/>
                        <a:pt x="8" y="18"/>
                        <a:pt x="8" y="29"/>
                      </a:cubicBezTo>
                      <a:cubicBezTo>
                        <a:pt x="8" y="75"/>
                        <a:pt x="8" y="75"/>
                        <a:pt x="8" y="75"/>
                      </a:cubicBezTo>
                      <a:cubicBezTo>
                        <a:pt x="8" y="86"/>
                        <a:pt x="17" y="95"/>
                        <a:pt x="27" y="95"/>
                      </a:cubicBezTo>
                      <a:cubicBezTo>
                        <a:pt x="112" y="95"/>
                        <a:pt x="112" y="95"/>
                        <a:pt x="112" y="95"/>
                      </a:cubicBezTo>
                      <a:cubicBezTo>
                        <a:pt x="122" y="95"/>
                        <a:pt x="131" y="86"/>
                        <a:pt x="131" y="75"/>
                      </a:cubicBezTo>
                      <a:cubicBezTo>
                        <a:pt x="131" y="29"/>
                        <a:pt x="131" y="29"/>
                        <a:pt x="131" y="29"/>
                      </a:cubicBezTo>
                      <a:cubicBezTo>
                        <a:pt x="131" y="18"/>
                        <a:pt x="122" y="9"/>
                        <a:pt x="112" y="9"/>
                      </a:cubicBezTo>
                      <a:lnTo>
                        <a:pt x="27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5" name="Freeform 44"/>
                <p:cNvSpPr>
                  <a:spLocks noEditPoints="1"/>
                </p:cNvSpPr>
                <p:nvPr/>
              </p:nvSpPr>
              <p:spPr bwMode="auto">
                <a:xfrm>
                  <a:off x="8774113" y="4559300"/>
                  <a:ext cx="63500" cy="63500"/>
                </a:xfrm>
                <a:custGeom>
                  <a:avLst/>
                  <a:gdLst>
                    <a:gd name="T0" fmla="*/ 9 w 17"/>
                    <a:gd name="T1" fmla="*/ 17 h 17"/>
                    <a:gd name="T2" fmla="*/ 0 w 17"/>
                    <a:gd name="T3" fmla="*/ 9 h 17"/>
                    <a:gd name="T4" fmla="*/ 9 w 17"/>
                    <a:gd name="T5" fmla="*/ 0 h 17"/>
                    <a:gd name="T6" fmla="*/ 17 w 17"/>
                    <a:gd name="T7" fmla="*/ 9 h 17"/>
                    <a:gd name="T8" fmla="*/ 9 w 17"/>
                    <a:gd name="T9" fmla="*/ 17 h 17"/>
                    <a:gd name="T10" fmla="*/ 9 w 17"/>
                    <a:gd name="T11" fmla="*/ 5 h 17"/>
                    <a:gd name="T12" fmla="*/ 5 w 17"/>
                    <a:gd name="T13" fmla="*/ 9 h 17"/>
                    <a:gd name="T14" fmla="*/ 9 w 17"/>
                    <a:gd name="T15" fmla="*/ 13 h 17"/>
                    <a:gd name="T16" fmla="*/ 13 w 17"/>
                    <a:gd name="T17" fmla="*/ 9 h 17"/>
                    <a:gd name="T18" fmla="*/ 9 w 17"/>
                    <a:gd name="T19" fmla="*/ 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17">
                      <a:moveTo>
                        <a:pt x="9" y="17"/>
                      </a:moveTo>
                      <a:cubicBezTo>
                        <a:pt x="4" y="17"/>
                        <a:pt x="0" y="13"/>
                        <a:pt x="0" y="9"/>
                      </a:cubicBezTo>
                      <a:cubicBezTo>
                        <a:pt x="0" y="4"/>
                        <a:pt x="4" y="0"/>
                        <a:pt x="9" y="0"/>
                      </a:cubicBezTo>
                      <a:cubicBezTo>
                        <a:pt x="13" y="0"/>
                        <a:pt x="17" y="4"/>
                        <a:pt x="17" y="9"/>
                      </a:cubicBezTo>
                      <a:cubicBezTo>
                        <a:pt x="17" y="13"/>
                        <a:pt x="13" y="17"/>
                        <a:pt x="9" y="17"/>
                      </a:cubicBezTo>
                      <a:close/>
                      <a:moveTo>
                        <a:pt x="9" y="5"/>
                      </a:moveTo>
                      <a:cubicBezTo>
                        <a:pt x="6" y="5"/>
                        <a:pt x="5" y="7"/>
                        <a:pt x="5" y="9"/>
                      </a:cubicBezTo>
                      <a:cubicBezTo>
                        <a:pt x="5" y="11"/>
                        <a:pt x="6" y="13"/>
                        <a:pt x="9" y="13"/>
                      </a:cubicBezTo>
                      <a:cubicBezTo>
                        <a:pt x="11" y="13"/>
                        <a:pt x="13" y="11"/>
                        <a:pt x="13" y="9"/>
                      </a:cubicBezTo>
                      <a:cubicBezTo>
                        <a:pt x="13" y="7"/>
                        <a:pt x="11" y="5"/>
                        <a:pt x="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6" name="Freeform 45"/>
                <p:cNvSpPr>
                  <a:spLocks noEditPoints="1"/>
                </p:cNvSpPr>
                <p:nvPr/>
              </p:nvSpPr>
              <p:spPr bwMode="auto">
                <a:xfrm>
                  <a:off x="8669338" y="4629150"/>
                  <a:ext cx="63500" cy="65087"/>
                </a:xfrm>
                <a:custGeom>
                  <a:avLst/>
                  <a:gdLst>
                    <a:gd name="T0" fmla="*/ 9 w 17"/>
                    <a:gd name="T1" fmla="*/ 17 h 17"/>
                    <a:gd name="T2" fmla="*/ 0 w 17"/>
                    <a:gd name="T3" fmla="*/ 9 h 17"/>
                    <a:gd name="T4" fmla="*/ 9 w 17"/>
                    <a:gd name="T5" fmla="*/ 0 h 17"/>
                    <a:gd name="T6" fmla="*/ 17 w 17"/>
                    <a:gd name="T7" fmla="*/ 9 h 17"/>
                    <a:gd name="T8" fmla="*/ 9 w 17"/>
                    <a:gd name="T9" fmla="*/ 17 h 17"/>
                    <a:gd name="T10" fmla="*/ 9 w 17"/>
                    <a:gd name="T11" fmla="*/ 5 h 17"/>
                    <a:gd name="T12" fmla="*/ 5 w 17"/>
                    <a:gd name="T13" fmla="*/ 9 h 17"/>
                    <a:gd name="T14" fmla="*/ 9 w 17"/>
                    <a:gd name="T15" fmla="*/ 13 h 17"/>
                    <a:gd name="T16" fmla="*/ 13 w 17"/>
                    <a:gd name="T17" fmla="*/ 9 h 17"/>
                    <a:gd name="T18" fmla="*/ 9 w 17"/>
                    <a:gd name="T19" fmla="*/ 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17">
                      <a:moveTo>
                        <a:pt x="9" y="17"/>
                      </a:moveTo>
                      <a:cubicBezTo>
                        <a:pt x="4" y="17"/>
                        <a:pt x="0" y="13"/>
                        <a:pt x="0" y="9"/>
                      </a:cubicBezTo>
                      <a:cubicBezTo>
                        <a:pt x="0" y="4"/>
                        <a:pt x="4" y="0"/>
                        <a:pt x="9" y="0"/>
                      </a:cubicBezTo>
                      <a:cubicBezTo>
                        <a:pt x="13" y="0"/>
                        <a:pt x="17" y="4"/>
                        <a:pt x="17" y="9"/>
                      </a:cubicBezTo>
                      <a:cubicBezTo>
                        <a:pt x="17" y="13"/>
                        <a:pt x="13" y="17"/>
                        <a:pt x="9" y="17"/>
                      </a:cubicBezTo>
                      <a:close/>
                      <a:moveTo>
                        <a:pt x="9" y="5"/>
                      </a:moveTo>
                      <a:cubicBezTo>
                        <a:pt x="6" y="5"/>
                        <a:pt x="5" y="7"/>
                        <a:pt x="5" y="9"/>
                      </a:cubicBezTo>
                      <a:cubicBezTo>
                        <a:pt x="5" y="11"/>
                        <a:pt x="6" y="13"/>
                        <a:pt x="9" y="13"/>
                      </a:cubicBezTo>
                      <a:cubicBezTo>
                        <a:pt x="11" y="13"/>
                        <a:pt x="13" y="11"/>
                        <a:pt x="13" y="9"/>
                      </a:cubicBezTo>
                      <a:cubicBezTo>
                        <a:pt x="13" y="7"/>
                        <a:pt x="11" y="5"/>
                        <a:pt x="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7" name="Freeform 46"/>
                <p:cNvSpPr>
                  <a:spLocks noEditPoints="1"/>
                </p:cNvSpPr>
                <p:nvPr/>
              </p:nvSpPr>
              <p:spPr bwMode="auto">
                <a:xfrm>
                  <a:off x="8556625" y="4600575"/>
                  <a:ext cx="60325" cy="63500"/>
                </a:xfrm>
                <a:custGeom>
                  <a:avLst/>
                  <a:gdLst>
                    <a:gd name="T0" fmla="*/ 8 w 16"/>
                    <a:gd name="T1" fmla="*/ 17 h 17"/>
                    <a:gd name="T2" fmla="*/ 0 w 16"/>
                    <a:gd name="T3" fmla="*/ 9 h 17"/>
                    <a:gd name="T4" fmla="*/ 8 w 16"/>
                    <a:gd name="T5" fmla="*/ 0 h 17"/>
                    <a:gd name="T6" fmla="*/ 16 w 16"/>
                    <a:gd name="T7" fmla="*/ 9 h 17"/>
                    <a:gd name="T8" fmla="*/ 8 w 16"/>
                    <a:gd name="T9" fmla="*/ 17 h 17"/>
                    <a:gd name="T10" fmla="*/ 8 w 16"/>
                    <a:gd name="T11" fmla="*/ 5 h 17"/>
                    <a:gd name="T12" fmla="*/ 4 w 16"/>
                    <a:gd name="T13" fmla="*/ 9 h 17"/>
                    <a:gd name="T14" fmla="*/ 8 w 16"/>
                    <a:gd name="T15" fmla="*/ 13 h 17"/>
                    <a:gd name="T16" fmla="*/ 12 w 16"/>
                    <a:gd name="T17" fmla="*/ 9 h 17"/>
                    <a:gd name="T18" fmla="*/ 8 w 16"/>
                    <a:gd name="T19" fmla="*/ 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7">
                      <a:moveTo>
                        <a:pt x="8" y="17"/>
                      </a:moveTo>
                      <a:cubicBezTo>
                        <a:pt x="3" y="17"/>
                        <a:pt x="0" y="13"/>
                        <a:pt x="0" y="9"/>
                      </a:cubicBezTo>
                      <a:cubicBezTo>
                        <a:pt x="0" y="4"/>
                        <a:pt x="3" y="0"/>
                        <a:pt x="8" y="0"/>
                      </a:cubicBezTo>
                      <a:cubicBezTo>
                        <a:pt x="13" y="0"/>
                        <a:pt x="16" y="4"/>
                        <a:pt x="16" y="9"/>
                      </a:cubicBezTo>
                      <a:cubicBezTo>
                        <a:pt x="16" y="13"/>
                        <a:pt x="13" y="17"/>
                        <a:pt x="8" y="17"/>
                      </a:cubicBezTo>
                      <a:close/>
                      <a:moveTo>
                        <a:pt x="8" y="5"/>
                      </a:moveTo>
                      <a:cubicBezTo>
                        <a:pt x="6" y="5"/>
                        <a:pt x="4" y="7"/>
                        <a:pt x="4" y="9"/>
                      </a:cubicBezTo>
                      <a:cubicBezTo>
                        <a:pt x="4" y="11"/>
                        <a:pt x="6" y="13"/>
                        <a:pt x="8" y="13"/>
                      </a:cubicBezTo>
                      <a:cubicBezTo>
                        <a:pt x="10" y="13"/>
                        <a:pt x="12" y="11"/>
                        <a:pt x="12" y="9"/>
                      </a:cubicBezTo>
                      <a:cubicBezTo>
                        <a:pt x="12" y="7"/>
                        <a:pt x="10" y="5"/>
                        <a:pt x="8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8" name="Freeform 47"/>
                <p:cNvSpPr>
                  <a:spLocks noEditPoints="1"/>
                </p:cNvSpPr>
                <p:nvPr/>
              </p:nvSpPr>
              <p:spPr bwMode="auto">
                <a:xfrm>
                  <a:off x="8451850" y="4675188"/>
                  <a:ext cx="63500" cy="60325"/>
                </a:xfrm>
                <a:custGeom>
                  <a:avLst/>
                  <a:gdLst>
                    <a:gd name="T0" fmla="*/ 8 w 17"/>
                    <a:gd name="T1" fmla="*/ 16 h 16"/>
                    <a:gd name="T2" fmla="*/ 0 w 17"/>
                    <a:gd name="T3" fmla="*/ 8 h 16"/>
                    <a:gd name="T4" fmla="*/ 8 w 17"/>
                    <a:gd name="T5" fmla="*/ 0 h 16"/>
                    <a:gd name="T6" fmla="*/ 17 w 17"/>
                    <a:gd name="T7" fmla="*/ 8 h 16"/>
                    <a:gd name="T8" fmla="*/ 8 w 17"/>
                    <a:gd name="T9" fmla="*/ 16 h 16"/>
                    <a:gd name="T10" fmla="*/ 8 w 17"/>
                    <a:gd name="T11" fmla="*/ 4 h 16"/>
                    <a:gd name="T12" fmla="*/ 4 w 17"/>
                    <a:gd name="T13" fmla="*/ 8 h 16"/>
                    <a:gd name="T14" fmla="*/ 8 w 17"/>
                    <a:gd name="T15" fmla="*/ 12 h 16"/>
                    <a:gd name="T16" fmla="*/ 12 w 17"/>
                    <a:gd name="T17" fmla="*/ 8 h 16"/>
                    <a:gd name="T18" fmla="*/ 8 w 17"/>
                    <a:gd name="T19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16">
                      <a:moveTo>
                        <a:pt x="8" y="16"/>
                      </a:moveTo>
                      <a:cubicBezTo>
                        <a:pt x="4" y="16"/>
                        <a:pt x="0" y="13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13" y="0"/>
                        <a:pt x="17" y="3"/>
                        <a:pt x="17" y="8"/>
                      </a:cubicBezTo>
                      <a:cubicBezTo>
                        <a:pt x="17" y="13"/>
                        <a:pt x="13" y="16"/>
                        <a:pt x="8" y="16"/>
                      </a:cubicBezTo>
                      <a:close/>
                      <a:moveTo>
                        <a:pt x="8" y="4"/>
                      </a:moveTo>
                      <a:cubicBezTo>
                        <a:pt x="6" y="4"/>
                        <a:pt x="4" y="6"/>
                        <a:pt x="4" y="8"/>
                      </a:cubicBezTo>
                      <a:cubicBezTo>
                        <a:pt x="4" y="10"/>
                        <a:pt x="6" y="12"/>
                        <a:pt x="8" y="12"/>
                      </a:cubicBezTo>
                      <a:cubicBezTo>
                        <a:pt x="11" y="12"/>
                        <a:pt x="12" y="10"/>
                        <a:pt x="12" y="8"/>
                      </a:cubicBezTo>
                      <a:cubicBezTo>
                        <a:pt x="12" y="6"/>
                        <a:pt x="11" y="4"/>
                        <a:pt x="8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49" name="Freeform 48"/>
                <p:cNvSpPr/>
                <p:nvPr/>
              </p:nvSpPr>
              <p:spPr bwMode="auto">
                <a:xfrm>
                  <a:off x="8721725" y="4595813"/>
                  <a:ext cx="71437" cy="57150"/>
                </a:xfrm>
                <a:custGeom>
                  <a:avLst/>
                  <a:gdLst>
                    <a:gd name="T0" fmla="*/ 2 w 19"/>
                    <a:gd name="T1" fmla="*/ 15 h 15"/>
                    <a:gd name="T2" fmla="*/ 19 w 19"/>
                    <a:gd name="T3" fmla="*/ 4 h 15"/>
                    <a:gd name="T4" fmla="*/ 17 w 19"/>
                    <a:gd name="T5" fmla="*/ 0 h 15"/>
                    <a:gd name="T6" fmla="*/ 0 w 19"/>
                    <a:gd name="T7" fmla="*/ 11 h 15"/>
                    <a:gd name="T8" fmla="*/ 2 w 19"/>
                    <a:gd name="T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15">
                      <a:moveTo>
                        <a:pt x="2" y="15"/>
                      </a:moveTo>
                      <a:cubicBezTo>
                        <a:pt x="19" y="4"/>
                        <a:pt x="19" y="4"/>
                        <a:pt x="19" y="4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1" y="12"/>
                        <a:pt x="2" y="14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50" name="Freeform 49"/>
                <p:cNvSpPr/>
                <p:nvPr/>
              </p:nvSpPr>
              <p:spPr bwMode="auto">
                <a:xfrm>
                  <a:off x="8496300" y="4645025"/>
                  <a:ext cx="71437" cy="55562"/>
                </a:xfrm>
                <a:custGeom>
                  <a:avLst/>
                  <a:gdLst>
                    <a:gd name="T0" fmla="*/ 16 w 19"/>
                    <a:gd name="T1" fmla="*/ 0 h 15"/>
                    <a:gd name="T2" fmla="*/ 0 w 19"/>
                    <a:gd name="T3" fmla="*/ 11 h 15"/>
                    <a:gd name="T4" fmla="*/ 3 w 19"/>
                    <a:gd name="T5" fmla="*/ 15 h 15"/>
                    <a:gd name="T6" fmla="*/ 19 w 19"/>
                    <a:gd name="T7" fmla="*/ 3 h 15"/>
                    <a:gd name="T8" fmla="*/ 16 w 19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15">
                      <a:moveTo>
                        <a:pt x="16" y="0"/>
                      </a:move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5"/>
                        <a:pt x="3" y="15"/>
                        <a:pt x="3" y="15"/>
                      </a:cubicBezTo>
                      <a:cubicBezTo>
                        <a:pt x="19" y="3"/>
                        <a:pt x="19" y="3"/>
                        <a:pt x="19" y="3"/>
                      </a:cubicBezTo>
                      <a:cubicBezTo>
                        <a:pt x="18" y="2"/>
                        <a:pt x="17" y="1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  <p:sp>
              <p:nvSpPr>
                <p:cNvPr id="51" name="Freeform 50"/>
                <p:cNvSpPr/>
                <p:nvPr/>
              </p:nvSpPr>
              <p:spPr bwMode="auto">
                <a:xfrm>
                  <a:off x="8612188" y="4633913"/>
                  <a:ext cx="60325" cy="30162"/>
                </a:xfrm>
                <a:custGeom>
                  <a:avLst/>
                  <a:gdLst>
                    <a:gd name="T0" fmla="*/ 16 w 16"/>
                    <a:gd name="T1" fmla="*/ 4 h 8"/>
                    <a:gd name="T2" fmla="*/ 1 w 16"/>
                    <a:gd name="T3" fmla="*/ 0 h 8"/>
                    <a:gd name="T4" fmla="*/ 1 w 16"/>
                    <a:gd name="T5" fmla="*/ 0 h 8"/>
                    <a:gd name="T6" fmla="*/ 0 w 16"/>
                    <a:gd name="T7" fmla="*/ 4 h 8"/>
                    <a:gd name="T8" fmla="*/ 15 w 16"/>
                    <a:gd name="T9" fmla="*/ 8 h 8"/>
                    <a:gd name="T10" fmla="*/ 15 w 16"/>
                    <a:gd name="T11" fmla="*/ 8 h 8"/>
                    <a:gd name="T12" fmla="*/ 16 w 16"/>
                    <a:gd name="T1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1" y="3"/>
                        <a:pt x="0" y="4"/>
                      </a:cubicBezTo>
                      <a:cubicBezTo>
                        <a:pt x="15" y="8"/>
                        <a:pt x="15" y="8"/>
                        <a:pt x="15" y="8"/>
                      </a:cubicBezTo>
                      <a:cubicBezTo>
                        <a:pt x="15" y="8"/>
                        <a:pt x="15" y="8"/>
                        <a:pt x="15" y="8"/>
                      </a:cubicBezTo>
                      <a:cubicBezTo>
                        <a:pt x="15" y="6"/>
                        <a:pt x="16" y="5"/>
                        <a:pt x="16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400"/>
                </a:p>
              </p:txBody>
            </p:sp>
          </p:grpSp>
          <p:sp>
            <p:nvSpPr>
              <p:cNvPr id="60" name="TextBox 76"/>
              <p:cNvSpPr txBox="1"/>
              <p:nvPr/>
            </p:nvSpPr>
            <p:spPr>
              <a:xfrm>
                <a:off x="7699" y="2682"/>
                <a:ext cx="2225" cy="108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疗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61" name="文本框 60"/>
            <p:cNvSpPr txBox="1"/>
            <p:nvPr/>
          </p:nvSpPr>
          <p:spPr>
            <a:xfrm>
              <a:off x="2067" y="7460"/>
              <a:ext cx="5821" cy="2585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l">
                <a:lnSpc>
                  <a:spcPct val="120000"/>
                </a:lnSpc>
                <a:buClrTx/>
                <a:buSzTx/>
                <a:buFontTx/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查询档案，跟踪患者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  <a:p>
              <a:pPr algn="l">
                <a:lnSpc>
                  <a:spcPct val="120000"/>
                </a:lnSpc>
                <a:buClrTx/>
                <a:buSzTx/>
                <a:buFontTx/>
                <a:buNone/>
              </a:pPr>
              <a:r>
                <a:rPr lang="zh-CN" altLang="en-US" sz="2800" dirty="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疑难杂症，会诊治疗</a:t>
              </a: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  <a:p>
              <a:pPr algn="l">
                <a:lnSpc>
                  <a:spcPct val="120000"/>
                </a:lnSpc>
                <a:buClrTx/>
                <a:buSzTx/>
                <a:buFontTx/>
                <a:buNone/>
              </a:pPr>
              <a:endParaRPr lang="zh-CN" altLang="en-US" sz="28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978535" y="3275965"/>
            <a:ext cx="36791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诊、疗、研一体化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77" name="Group 5"/>
          <p:cNvGrpSpPr/>
          <p:nvPr/>
        </p:nvGrpSpPr>
        <p:grpSpPr>
          <a:xfrm>
            <a:off x="11535509" y="6259206"/>
            <a:ext cx="403134" cy="352106"/>
            <a:chOff x="1079332" y="2203296"/>
            <a:chExt cx="298739" cy="264080"/>
          </a:xfrm>
        </p:grpSpPr>
        <p:sp>
          <p:nvSpPr>
            <p:cNvPr id="78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lstStyle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79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8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467995" y="436880"/>
            <a:ext cx="11280775" cy="6030595"/>
            <a:chOff x="442913" y="428624"/>
            <a:chExt cx="11280774" cy="5962652"/>
          </a:xfrm>
        </p:grpSpPr>
        <p:sp>
          <p:nvSpPr>
            <p:cNvPr id="131" name="矩形: 圆角 130"/>
            <p:cNvSpPr/>
            <p:nvPr/>
          </p:nvSpPr>
          <p:spPr>
            <a:xfrm>
              <a:off x="442913" y="5232043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: 圆角 131"/>
            <p:cNvSpPr/>
            <p:nvPr/>
          </p:nvSpPr>
          <p:spPr>
            <a:xfrm>
              <a:off x="10499725" y="428624"/>
              <a:ext cx="1223962" cy="1159233"/>
            </a:xfrm>
            <a:prstGeom prst="roundRect">
              <a:avLst/>
            </a:prstGeom>
            <a:solidFill>
              <a:srgbClr val="F7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3100" y="622300"/>
              <a:ext cx="10858500" cy="557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Freeform 6"/>
          <p:cNvSpPr/>
          <p:nvPr/>
        </p:nvSpPr>
        <p:spPr bwMode="auto">
          <a:xfrm>
            <a:off x="6323903" y="5082573"/>
            <a:ext cx="4284" cy="2118"/>
          </a:xfrm>
          <a:custGeom>
            <a:avLst/>
            <a:gdLst>
              <a:gd name="T0" fmla="*/ 2 w 4"/>
              <a:gd name="T1" fmla="*/ 0 h 4"/>
              <a:gd name="T2" fmla="*/ 4 w 4"/>
              <a:gd name="T3" fmla="*/ 4 h 4"/>
              <a:gd name="T4" fmla="*/ 0 w 4"/>
              <a:gd name="T5" fmla="*/ 4 h 4"/>
              <a:gd name="T6" fmla="*/ 2 w 4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0"/>
                </a:moveTo>
                <a:lnTo>
                  <a:pt x="4" y="4"/>
                </a:lnTo>
                <a:lnTo>
                  <a:pt x="0" y="4"/>
                </a:lnTo>
                <a:lnTo>
                  <a:pt x="2" y="0"/>
                </a:lnTo>
                <a:close/>
              </a:path>
            </a:pathLst>
          </a:custGeom>
          <a:solidFill>
            <a:srgbClr val="FFCA00"/>
          </a:solidFill>
          <a:ln w="0">
            <a:noFill/>
            <a:prstDash val="solid"/>
            <a:round/>
          </a:ln>
        </p:spPr>
        <p:txBody>
          <a:bodyPr vert="horz" wrap="square" lIns="130886" tIns="65442" rIns="130886" bIns="65442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93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88" name="Rectangle 37"/>
          <p:cNvSpPr/>
          <p:nvPr/>
        </p:nvSpPr>
        <p:spPr bwMode="auto">
          <a:xfrm>
            <a:off x="7318467" y="4473319"/>
            <a:ext cx="1935549" cy="63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微软雅黑" panose="020B0503020204020204" charset="-122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11513919" y="6410336"/>
            <a:ext cx="403134" cy="352106"/>
            <a:chOff x="1079332" y="2203296"/>
            <a:chExt cx="298739" cy="264080"/>
          </a:xfrm>
        </p:grpSpPr>
        <p:sp>
          <p:nvSpPr>
            <p:cNvPr id="4" name="Oval 2"/>
            <p:cNvSpPr/>
            <p:nvPr/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7AB8B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82" tIns="60941" rIns="121882" bIns="60941" numCol="1" rtlCol="0" anchor="t" anchorCtr="0" compatLnSpc="1"/>
            <a:p>
              <a:pPr algn="ctr" defTabSz="13087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7995" kern="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Gill Sans" panose="020B0502020104020203" charset="0"/>
              </a:endParaRPr>
            </a:p>
          </p:txBody>
        </p:sp>
        <p:sp>
          <p:nvSpPr>
            <p:cNvPr id="5" name="Rectangle 22"/>
            <p:cNvSpPr/>
            <p:nvPr/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35" kern="0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Bebas Neue" charset="0"/>
                  <a:sym typeface="Bebas Neue" charset="0"/>
                </a:rPr>
                <a:t>9</a:t>
              </a:r>
              <a:endParaRPr lang="en-US" sz="2135" kern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11225" y="810895"/>
            <a:ext cx="1605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汉仪青云简" panose="00020600040101010101" charset="-122"/>
                <a:sym typeface="+mn-ea"/>
              </a:rPr>
              <a:t>竞品分析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汉仪青云简" panose="00020600040101010101" charset="-122"/>
              <a:sym typeface="+mn-ea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800735" y="1437005"/>
            <a:ext cx="5317711" cy="3283585"/>
            <a:chOff x="1572" y="2927"/>
            <a:chExt cx="8374" cy="5171"/>
          </a:xfrm>
          <a:solidFill>
            <a:schemeClr val="accent1">
              <a:lumMod val="60000"/>
              <a:lumOff val="40000"/>
            </a:schemeClr>
          </a:solidFill>
        </p:grpSpPr>
        <p:grpSp>
          <p:nvGrpSpPr>
            <p:cNvPr id="28" name="组合 27"/>
            <p:cNvGrpSpPr/>
            <p:nvPr/>
          </p:nvGrpSpPr>
          <p:grpSpPr>
            <a:xfrm>
              <a:off x="1572" y="2927"/>
              <a:ext cx="8374" cy="5171"/>
              <a:chOff x="1572" y="2641"/>
              <a:chExt cx="8374" cy="5171"/>
            </a:xfrm>
            <a:grp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7" name="Rectangle 24"/>
              <p:cNvSpPr>
                <a:spLocks noChangeArrowheads="1"/>
              </p:cNvSpPr>
              <p:nvPr/>
            </p:nvSpPr>
            <p:spPr bwMode="auto">
              <a:xfrm>
                <a:off x="1577" y="2641"/>
                <a:ext cx="8355" cy="3291"/>
              </a:xfrm>
              <a:prstGeom prst="round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en-US" sz="240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>
                <a:off x="1572" y="3770"/>
                <a:ext cx="8374" cy="4042"/>
                <a:chOff x="1572" y="2769"/>
                <a:chExt cx="8374" cy="4042"/>
              </a:xfrm>
              <a:grpFill/>
            </p:grpSpPr>
            <p:grpSp>
              <p:nvGrpSpPr>
                <p:cNvPr id="25" name="组合 24"/>
                <p:cNvGrpSpPr/>
                <p:nvPr/>
              </p:nvGrpSpPr>
              <p:grpSpPr>
                <a:xfrm>
                  <a:off x="1572" y="2769"/>
                  <a:ext cx="8374" cy="4042"/>
                  <a:chOff x="1572" y="2769"/>
                  <a:chExt cx="8374" cy="4042"/>
                </a:xfrm>
                <a:grpFill/>
              </p:grpSpPr>
              <p:sp>
                <p:nvSpPr>
                  <p:cNvPr id="24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1572" y="3520"/>
                    <a:ext cx="8355" cy="3291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p>
                    <a:endParaRPr lang="en-US" sz="2400"/>
                  </a:p>
                </p:txBody>
              </p:sp>
              <p:grpSp>
                <p:nvGrpSpPr>
                  <p:cNvPr id="20" name="组合 19"/>
                  <p:cNvGrpSpPr/>
                  <p:nvPr/>
                </p:nvGrpSpPr>
                <p:grpSpPr>
                  <a:xfrm>
                    <a:off x="1581" y="2769"/>
                    <a:ext cx="8366" cy="2861"/>
                    <a:chOff x="1581" y="2769"/>
                    <a:chExt cx="8663" cy="2962"/>
                  </a:xfrm>
                  <a:grpFill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grpSpPr>
                <p:pic>
                  <p:nvPicPr>
                    <p:cNvPr id="9" name="图片 8"/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4435" y="2771"/>
                      <a:ext cx="2949" cy="2960"/>
                    </a:xfrm>
                    <a:prstGeom prst="rect">
                      <a:avLst/>
                    </a:prstGeom>
                    <a:grpFill/>
                  </p:spPr>
                </p:pic>
                <p:pic>
                  <p:nvPicPr>
                    <p:cNvPr id="13" name="图片 12" descr="picture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1581" y="2769"/>
                      <a:ext cx="2864" cy="2962"/>
                    </a:xfrm>
                    <a:prstGeom prst="rect">
                      <a:avLst/>
                    </a:prstGeom>
                    <a:grpFill/>
                  </p:spPr>
                </p:pic>
                <p:pic>
                  <p:nvPicPr>
                    <p:cNvPr id="19" name="图片 18" descr="1"/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7380" y="2769"/>
                      <a:ext cx="2864" cy="2961"/>
                    </a:xfrm>
                    <a:prstGeom prst="rect">
                      <a:avLst/>
                    </a:prstGeom>
                    <a:grpFill/>
                  </p:spPr>
                </p:pic>
              </p:grpSp>
            </p:grpSp>
            <p:sp>
              <p:nvSpPr>
                <p:cNvPr id="21" name="文本框 20"/>
                <p:cNvSpPr txBox="1"/>
                <p:nvPr/>
              </p:nvSpPr>
              <p:spPr>
                <a:xfrm>
                  <a:off x="2119" y="5909"/>
                  <a:ext cx="1760" cy="580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p>
                  <a:r>
                    <a:rPr lang="zh-CN" altLang="en-US" b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输入图片</a:t>
                  </a:r>
                  <a:endPara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2" name="文本框 21"/>
                <p:cNvSpPr txBox="1"/>
                <p:nvPr/>
              </p:nvSpPr>
              <p:spPr>
                <a:xfrm>
                  <a:off x="4338" y="5769"/>
                  <a:ext cx="2816" cy="101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zh-CN" altLang="en-US" b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澳洲视网膜分割平台分割结果</a:t>
                  </a:r>
                  <a:endPara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3" name="文本框 22"/>
                <p:cNvSpPr txBox="1"/>
                <p:nvPr/>
              </p:nvSpPr>
              <p:spPr>
                <a:xfrm>
                  <a:off x="7335" y="5756"/>
                  <a:ext cx="2464" cy="101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grpFill/>
                    </a14:hiddenFill>
                  </a:ext>
                </a:extLst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zh-CN" altLang="en-US" b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本平台输出</a:t>
                  </a:r>
                  <a:endPara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  <a:p>
                  <a:pPr algn="ctr"/>
                  <a:r>
                    <a:rPr lang="zh-CN" altLang="en-US" b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分割结果</a:t>
                  </a:r>
                  <a:endPara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29" name="文本框 28"/>
            <p:cNvSpPr txBox="1"/>
            <p:nvPr/>
          </p:nvSpPr>
          <p:spPr>
            <a:xfrm>
              <a:off x="2561" y="3174"/>
              <a:ext cx="6508" cy="72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产品</a:t>
              </a:r>
              <a:r>
                <a:rPr lang="zh-CN" altLang="en-US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性能对比分析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sp>
        <p:nvSpPr>
          <p:cNvPr id="45" name="TextBox 48"/>
          <p:cNvSpPr txBox="1"/>
          <p:nvPr/>
        </p:nvSpPr>
        <p:spPr>
          <a:xfrm>
            <a:off x="725170" y="4757420"/>
            <a:ext cx="5293995" cy="1567180"/>
          </a:xfrm>
          <a:prstGeom prst="rect">
            <a:avLst/>
          </a:prstGeom>
          <a:noFill/>
        </p:spPr>
        <p:txBody>
          <a:bodyPr wrap="square" lIns="91400" tIns="45699" rIns="91400" bIns="45699" rtlCol="0">
            <a:spAutoFit/>
          </a:bodyPr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澳洲软件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RMHAS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可分割出静动脉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特征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本平台分割得到更</a:t>
            </a:r>
            <a:r>
              <a:rPr lang="zh-CN" altLang="en-US" sz="2000" b="1" dirty="0">
                <a:solidFill>
                  <a:schemeClr val="accent2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细微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的血管，更有利于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对于</a:t>
            </a:r>
            <a:r>
              <a:rPr lang="zh-CN" altLang="en-US" sz="2000" b="1" dirty="0">
                <a:solidFill>
                  <a:schemeClr val="accent2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疑难杂症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的诊断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本平台相比市场同类产品准确率提高约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7%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224270" y="1424305"/>
            <a:ext cx="5213350" cy="3324860"/>
            <a:chOff x="9802" y="2667"/>
            <a:chExt cx="8210" cy="5236"/>
          </a:xfrm>
        </p:grpSpPr>
        <p:grpSp>
          <p:nvGrpSpPr>
            <p:cNvPr id="102" name="组合 101" descr="7b0a2020202022776f7264617274223a20227b5c2269645c223a32303332383634332c5c227469645c223a31333437397d220a7d0a"/>
            <p:cNvGrpSpPr/>
            <p:nvPr/>
          </p:nvGrpSpPr>
          <p:grpSpPr>
            <a:xfrm>
              <a:off x="9802" y="2667"/>
              <a:ext cx="8211" cy="5236"/>
              <a:chOff x="10109" y="2667"/>
              <a:chExt cx="7904" cy="5236"/>
            </a:xfrm>
          </p:grpSpPr>
          <p:grpSp>
            <p:nvGrpSpPr>
              <p:cNvPr id="98" name="组合 97"/>
              <p:cNvGrpSpPr/>
              <p:nvPr/>
            </p:nvGrpSpPr>
            <p:grpSpPr>
              <a:xfrm>
                <a:off x="10109" y="2667"/>
                <a:ext cx="7904" cy="5236"/>
                <a:chOff x="10109" y="2706"/>
                <a:chExt cx="7904" cy="5236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7" name="Rectangle 24"/>
                <p:cNvSpPr>
                  <a:spLocks noChangeArrowheads="1"/>
                </p:cNvSpPr>
                <p:nvPr/>
              </p:nvSpPr>
              <p:spPr bwMode="auto">
                <a:xfrm>
                  <a:off x="10117" y="4638"/>
                  <a:ext cx="7897" cy="3305"/>
                </a:xfrm>
                <a:prstGeom prst="roundRect">
                  <a:avLst/>
                </a:prstGeom>
                <a:solidFill>
                  <a:srgbClr val="F7443D"/>
                </a:solidFill>
                <a:ln>
                  <a:noFill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scene3d>
                    <a:camera prst="isometricOffAxis2Top">
                      <a:rot lat="20400000" lon="1200000" rev="21180000"/>
                    </a:camera>
                    <a:lightRig rig="contrasting" dir="t">
                      <a:rot lat="0" lon="0" rev="0"/>
                    </a:lightRig>
                  </a:scene3d>
                </a:bodyPr>
                <a:p>
                  <a:endParaRPr lang="en-US" sz="2400">
                    <a:ln w="0" cap="rnd">
                      <a:solidFill>
                        <a:schemeClr val="bg1"/>
                      </a:solidFill>
                    </a:ln>
                    <a:solidFill>
                      <a:srgbClr val="349E77"/>
                    </a:solidFill>
                    <a:effectLst>
                      <a:outerShdw dist="76200" dir="3000000" algn="tl" rotWithShape="0">
                        <a:srgbClr val="2B8564">
                          <a:alpha val="24000"/>
                        </a:srgbClr>
                      </a:outerShdw>
                    </a:effectLst>
                    <a:latin typeface="汉仪铸字招牌黑简" charset="0"/>
                    <a:cs typeface="汉仪铸字招牌黑简" charset="0"/>
                  </a:endParaRPr>
                </a:p>
              </p:txBody>
            </p:sp>
            <p:sp>
              <p:nvSpPr>
                <p:cNvPr id="79" name="Rectangle 24"/>
                <p:cNvSpPr>
                  <a:spLocks noChangeArrowheads="1"/>
                </p:cNvSpPr>
                <p:nvPr/>
              </p:nvSpPr>
              <p:spPr bwMode="auto">
                <a:xfrm>
                  <a:off x="10109" y="2706"/>
                  <a:ext cx="7897" cy="3305"/>
                </a:xfrm>
                <a:prstGeom prst="roundRect">
                  <a:avLst/>
                </a:prstGeom>
                <a:solidFill>
                  <a:srgbClr val="F7443D"/>
                </a:solidFill>
                <a:ln>
                  <a:noFill/>
                </a:ln>
                <a:effectLst/>
              </p:spPr>
              <p:txBody>
                <a:bodyPr vert="horz" wrap="square" lIns="91440" tIns="45720" rIns="91440" bIns="45720" numCol="1" anchor="t" anchorCtr="0" compatLnSpc="1"/>
                <a:p>
                  <a:endParaRPr lang="en-US" sz="2400"/>
                </a:p>
              </p:txBody>
            </p:sp>
          </p:grpSp>
          <p:sp>
            <p:nvSpPr>
              <p:cNvPr id="81" name="矩形 80"/>
              <p:cNvSpPr/>
              <p:nvPr/>
            </p:nvSpPr>
            <p:spPr>
              <a:xfrm>
                <a:off x="10118" y="3848"/>
                <a:ext cx="7883" cy="288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99" name="文本框 98"/>
              <p:cNvSpPr txBox="1"/>
              <p:nvPr/>
            </p:nvSpPr>
            <p:spPr>
              <a:xfrm>
                <a:off x="10903" y="2953"/>
                <a:ext cx="650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buClrTx/>
                  <a:buSzTx/>
                  <a:buFontTx/>
                </a:pPr>
                <a:r>
                  <a:rPr lang="zh-CN" altLang="en-US" sz="24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方正粗黑宋简体" panose="02000000000000000000" charset="-122"/>
                    <a:ea typeface="方正粗黑宋简体" panose="02000000000000000000" charset="-122"/>
                  </a:rPr>
                  <a:t>产品功能对比分析</a:t>
                </a:r>
                <a:endParaRPr lang="zh-CN" altLang="en-US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endParaRPr>
              </a:p>
            </p:txBody>
          </p:sp>
          <p:sp>
            <p:nvSpPr>
              <p:cNvPr id="100" name="文本框 99"/>
              <p:cNvSpPr txBox="1"/>
              <p:nvPr/>
            </p:nvSpPr>
            <p:spPr>
              <a:xfrm>
                <a:off x="10596" y="6866"/>
                <a:ext cx="3475" cy="1016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北京</a:t>
                </a:r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致远慧途</a:t>
                </a:r>
                <a:endPara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科技有限公司</a:t>
                </a:r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产品</a:t>
                </a:r>
                <a:endPara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101" name="文本框 100"/>
              <p:cNvSpPr txBox="1"/>
              <p:nvPr/>
            </p:nvSpPr>
            <p:spPr>
              <a:xfrm>
                <a:off x="14397" y="7056"/>
                <a:ext cx="3475" cy="580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本</a:t>
                </a:r>
                <a:r>
                  <a:rPr lang="zh-CN" altLang="en-US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产品</a:t>
                </a:r>
                <a:endPara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pic>
          <p:nvPicPr>
            <p:cNvPr id="103" name="图片 102" descr="343435383135323b333634333730303bc7f7cac6"/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374" y="3964"/>
              <a:ext cx="1099" cy="1099"/>
            </a:xfrm>
            <a:prstGeom prst="rect">
              <a:avLst/>
            </a:prstGeom>
          </p:spPr>
        </p:pic>
        <p:pic>
          <p:nvPicPr>
            <p:cNvPr id="104" name="图片 103" descr="303b32303039333133313bb7c5b4f3"/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4534" y="5565"/>
              <a:ext cx="836" cy="836"/>
            </a:xfrm>
            <a:prstGeom prst="rect">
              <a:avLst/>
            </a:prstGeom>
          </p:spPr>
        </p:pic>
        <p:sp>
          <p:nvSpPr>
            <p:cNvPr id="107" name="文本框 106"/>
            <p:cNvSpPr txBox="1"/>
            <p:nvPr/>
          </p:nvSpPr>
          <p:spPr>
            <a:xfrm>
              <a:off x="11590" y="4224"/>
              <a:ext cx="21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批量上传</a:t>
              </a:r>
              <a:endPara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15384" y="4200"/>
              <a:ext cx="21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 </a:t>
              </a:r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患者</a:t>
              </a:r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追踪</a:t>
              </a:r>
              <a:endPara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pic>
          <p:nvPicPr>
            <p:cNvPr id="109" name="图片 108" descr="32303038313138363b32303039303532393bd6bdd5c5"/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4406" y="4041"/>
              <a:ext cx="978" cy="978"/>
            </a:xfrm>
            <a:prstGeom prst="rect">
              <a:avLst/>
            </a:prstGeom>
          </p:spPr>
        </p:pic>
        <p:sp>
          <p:nvSpPr>
            <p:cNvPr id="110" name="文本框 109"/>
            <p:cNvSpPr txBox="1"/>
            <p:nvPr/>
          </p:nvSpPr>
          <p:spPr>
            <a:xfrm>
              <a:off x="15395" y="5606"/>
              <a:ext cx="21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 </a:t>
              </a:r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会诊</a:t>
              </a:r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反馈</a:t>
              </a:r>
              <a:endPara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pic>
          <p:nvPicPr>
            <p:cNvPr id="2" name="图片 1" descr="303b32303039333130313bbcd3d4d8"/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360" y="5396"/>
              <a:ext cx="1029" cy="1029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1582" y="5568"/>
              <a:ext cx="21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推送</a:t>
              </a:r>
              <a:r>
                <a:rPr lang="zh-CN" altLang="en-US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方正粗黑宋简体" panose="02000000000000000000" charset="-122"/>
                  <a:ea typeface="方正粗黑宋简体" panose="02000000000000000000" charset="-122"/>
                </a:rPr>
                <a:t>更新</a:t>
              </a:r>
              <a:endPara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sp>
        <p:nvSpPr>
          <p:cNvPr id="8" name="TextBox 48"/>
          <p:cNvSpPr txBox="1"/>
          <p:nvPr/>
        </p:nvSpPr>
        <p:spPr>
          <a:xfrm>
            <a:off x="6195060" y="4775200"/>
            <a:ext cx="5355590" cy="1567180"/>
          </a:xfrm>
          <a:prstGeom prst="rect">
            <a:avLst/>
          </a:prstGeom>
          <a:noFill/>
        </p:spPr>
        <p:txBody>
          <a:bodyPr wrap="square" lIns="91400" tIns="45699" rIns="91400" bIns="45699" rtlCol="0">
            <a:spAutoFit/>
          </a:bodyPr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·EyeWisdom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支持批量上传，定期更新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算法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本平台建立患者档案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，追踪病情动态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变化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支持录入诊断、信息检索、批量下载操作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提供</a:t>
            </a:r>
            <a:r>
              <a:rPr lang="zh-CN" altLang="en-US" sz="2000" b="1" dirty="0">
                <a:solidFill>
                  <a:schemeClr val="accent2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图像标注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、</a:t>
            </a:r>
            <a:r>
              <a:rPr lang="zh-CN" altLang="en-US" sz="2000" b="1" dirty="0">
                <a:solidFill>
                  <a:schemeClr val="accent2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会诊治疗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、</a:t>
            </a:r>
            <a:r>
              <a:rPr lang="zh-CN" altLang="en-US" sz="2000" b="1" dirty="0">
                <a:solidFill>
                  <a:schemeClr val="accent2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金标准反馈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功能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731517" y="4740540"/>
            <a:ext cx="10815326" cy="230110"/>
            <a:chOff x="1162" y="7902"/>
            <a:chExt cx="17032" cy="362"/>
          </a:xfrm>
        </p:grpSpPr>
        <p:grpSp>
          <p:nvGrpSpPr>
            <p:cNvPr id="51" name="组合 50"/>
            <p:cNvGrpSpPr/>
            <p:nvPr/>
          </p:nvGrpSpPr>
          <p:grpSpPr>
            <a:xfrm>
              <a:off x="1359" y="7902"/>
              <a:ext cx="16835" cy="362"/>
              <a:chOff x="1359" y="7902"/>
              <a:chExt cx="16835" cy="362"/>
            </a:xfrm>
          </p:grpSpPr>
          <p:cxnSp>
            <p:nvCxnSpPr>
              <p:cNvPr id="41" name="直接连接符 40"/>
              <p:cNvCxnSpPr/>
              <p:nvPr/>
            </p:nvCxnSpPr>
            <p:spPr>
              <a:xfrm>
                <a:off x="1359" y="8061"/>
                <a:ext cx="16658" cy="0"/>
              </a:xfrm>
              <a:prstGeom prst="line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Freeform 5"/>
              <p:cNvSpPr/>
              <p:nvPr/>
            </p:nvSpPr>
            <p:spPr bwMode="auto">
              <a:xfrm rot="1855731">
                <a:off x="9378" y="7918"/>
                <a:ext cx="368" cy="346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p>
                <a:endParaRPr lang="zh-CN" altLang="en-US" sz="2400">
                  <a:latin typeface="+mn-ea"/>
                </a:endParaRPr>
              </a:p>
            </p:txBody>
          </p:sp>
          <p:sp>
            <p:nvSpPr>
              <p:cNvPr id="14" name="Freeform 5"/>
              <p:cNvSpPr/>
              <p:nvPr/>
            </p:nvSpPr>
            <p:spPr bwMode="auto">
              <a:xfrm rot="1855731">
                <a:off x="9728" y="7908"/>
                <a:ext cx="368" cy="346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solidFill>
                <a:srgbClr val="F7443D"/>
              </a:solidFill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p>
                <a:endParaRPr lang="zh-CN" altLang="en-US" sz="2400">
                  <a:latin typeface="+mn-ea"/>
                </a:endParaRPr>
              </a:p>
            </p:txBody>
          </p:sp>
          <p:sp>
            <p:nvSpPr>
              <p:cNvPr id="15" name="Freeform 5"/>
              <p:cNvSpPr/>
              <p:nvPr/>
            </p:nvSpPr>
            <p:spPr bwMode="auto">
              <a:xfrm rot="1855731">
                <a:off x="17826" y="7902"/>
                <a:ext cx="368" cy="346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solidFill>
                <a:srgbClr val="F7443D"/>
              </a:solidFill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121882" tIns="60941" rIns="121882" bIns="60941" numCol="1" anchor="t" anchorCtr="0" compatLnSpc="1"/>
              <a:p>
                <a:endParaRPr lang="zh-CN" altLang="en-US" sz="2400">
                  <a:latin typeface="+mn-ea"/>
                </a:endParaRPr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1162" y="7908"/>
              <a:ext cx="368" cy="346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121882" tIns="60941" rIns="121882" bIns="60941" numCol="1" anchor="t" anchorCtr="0" compatLnSpc="1"/>
            <a:p>
              <a:endParaRPr lang="zh-CN" altLang="en-US" sz="2400"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Click="0">
        <p:fade/>
      </p:transition>
    </mc:Choice>
    <mc:Fallback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8777,&quot;width&quot;:12811}"/>
</p:tagLst>
</file>

<file path=ppt/tags/tag2.xml><?xml version="1.0" encoding="utf-8"?>
<p:tagLst xmlns:p="http://schemas.openxmlformats.org/presentationml/2006/main">
  <p:tag name="KSO_WM_UNIT_PLACING_PICTURE_USER_VIEWPORT" val="{&quot;height&quot;:8777,&quot;width&quot;:12811}"/>
</p:tagLst>
</file>

<file path=ppt/theme/theme1.xml><?xml version="1.0" encoding="utf-8"?>
<a:theme xmlns:a="http://schemas.openxmlformats.org/drawingml/2006/main" name="Office 主题​​">
  <a:themeElements>
    <a:clrScheme name="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1864</Words>
  <Application>WPS 演示</Application>
  <PresentationFormat>宽屏</PresentationFormat>
  <Paragraphs>296</Paragraphs>
  <Slides>16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8" baseType="lpstr">
      <vt:lpstr>Arial</vt:lpstr>
      <vt:lpstr>宋体</vt:lpstr>
      <vt:lpstr>Wingdings</vt:lpstr>
      <vt:lpstr>方正细圆简体</vt:lpstr>
      <vt:lpstr>微软雅黑</vt:lpstr>
      <vt:lpstr>Gill Sans</vt:lpstr>
      <vt:lpstr>Bebas Neue</vt:lpstr>
      <vt:lpstr>Calibri</vt:lpstr>
      <vt:lpstr>方正粗黑宋简体</vt:lpstr>
      <vt:lpstr>汉仪青云简</vt:lpstr>
      <vt:lpstr>仿宋</vt:lpstr>
      <vt:lpstr>AMGDT</vt:lpstr>
      <vt:lpstr>楷体</vt:lpstr>
      <vt:lpstr>Open Sans Condensed Light</vt:lpstr>
      <vt:lpstr>黑体</vt:lpstr>
      <vt:lpstr>Times New Roman</vt:lpstr>
      <vt:lpstr>汉仪铸字招牌黑简</vt:lpstr>
      <vt:lpstr>等线</vt:lpstr>
      <vt:lpstr>Arial Unicode MS</vt:lpstr>
      <vt:lpstr>等线 Light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小清新毕业答辩</dc:title>
  <dc:creator>zjc</dc:creator>
  <cp:lastModifiedBy>19374316</cp:lastModifiedBy>
  <cp:revision>680</cp:revision>
  <dcterms:created xsi:type="dcterms:W3CDTF">2018-11-08T00:35:00Z</dcterms:created>
  <dcterms:modified xsi:type="dcterms:W3CDTF">2022-05-17T17:37:51Z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A827248778DC4400B41A7090D45788BE</vt:lpwstr>
  </property>
  <property fmtid="{D5CDD505-2E9C-101B-9397-08002B2CF9AE}" pid="4" name="KSOSaveFontToCloudKey">
    <vt:lpwstr>659516274_btnclosed</vt:lpwstr>
  </property>
</Properties>
</file>

<file path=docProps/thumbnail.jpeg>
</file>